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9"/>
  </p:notesMasterIdLst>
  <p:handoutMasterIdLst>
    <p:handoutMasterId r:id="rId70"/>
  </p:handoutMasterIdLst>
  <p:sldIdLst>
    <p:sldId id="256" r:id="rId2"/>
    <p:sldId id="286" r:id="rId3"/>
    <p:sldId id="351" r:id="rId4"/>
    <p:sldId id="2701" r:id="rId5"/>
    <p:sldId id="2699" r:id="rId6"/>
    <p:sldId id="323" r:id="rId7"/>
    <p:sldId id="324" r:id="rId8"/>
    <p:sldId id="2700" r:id="rId9"/>
    <p:sldId id="2663" r:id="rId10"/>
    <p:sldId id="352" r:id="rId11"/>
    <p:sldId id="331" r:id="rId12"/>
    <p:sldId id="2678" r:id="rId13"/>
    <p:sldId id="330" r:id="rId14"/>
    <p:sldId id="329" r:id="rId15"/>
    <p:sldId id="2666" r:id="rId16"/>
    <p:sldId id="2665" r:id="rId17"/>
    <p:sldId id="2664" r:id="rId18"/>
    <p:sldId id="326" r:id="rId19"/>
    <p:sldId id="2657" r:id="rId20"/>
    <p:sldId id="2667" r:id="rId21"/>
    <p:sldId id="2668" r:id="rId22"/>
    <p:sldId id="2669" r:id="rId23"/>
    <p:sldId id="2670" r:id="rId24"/>
    <p:sldId id="2671" r:id="rId25"/>
    <p:sldId id="2672" r:id="rId26"/>
    <p:sldId id="2697" r:id="rId27"/>
    <p:sldId id="2698" r:id="rId28"/>
    <p:sldId id="2658" r:id="rId29"/>
    <p:sldId id="2656" r:id="rId30"/>
    <p:sldId id="2674" r:id="rId31"/>
    <p:sldId id="2673" r:id="rId32"/>
    <p:sldId id="2675" r:id="rId33"/>
    <p:sldId id="2676" r:id="rId34"/>
    <p:sldId id="2679" r:id="rId35"/>
    <p:sldId id="2680" r:id="rId36"/>
    <p:sldId id="2681" r:id="rId37"/>
    <p:sldId id="2682" r:id="rId38"/>
    <p:sldId id="2683" r:id="rId39"/>
    <p:sldId id="2659" r:id="rId40"/>
    <p:sldId id="2677" r:id="rId41"/>
    <p:sldId id="2660" r:id="rId42"/>
    <p:sldId id="2684" r:id="rId43"/>
    <p:sldId id="2685" r:id="rId44"/>
    <p:sldId id="2686" r:id="rId45"/>
    <p:sldId id="2687" r:id="rId46"/>
    <p:sldId id="2688" r:id="rId47"/>
    <p:sldId id="2689" r:id="rId48"/>
    <p:sldId id="2690" r:id="rId49"/>
    <p:sldId id="2691" r:id="rId50"/>
    <p:sldId id="2692" r:id="rId51"/>
    <p:sldId id="2693" r:id="rId52"/>
    <p:sldId id="2694" r:id="rId53"/>
    <p:sldId id="2695" r:id="rId54"/>
    <p:sldId id="2696" r:id="rId55"/>
    <p:sldId id="2661" r:id="rId56"/>
    <p:sldId id="342" r:id="rId57"/>
    <p:sldId id="347" r:id="rId58"/>
    <p:sldId id="348" r:id="rId59"/>
    <p:sldId id="349" r:id="rId60"/>
    <p:sldId id="308" r:id="rId61"/>
    <p:sldId id="321" r:id="rId62"/>
    <p:sldId id="322" r:id="rId63"/>
    <p:sldId id="2662" r:id="rId64"/>
    <p:sldId id="350" r:id="rId65"/>
    <p:sldId id="309" r:id="rId66"/>
    <p:sldId id="262" r:id="rId67"/>
    <p:sldId id="260"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83454" autoAdjust="0"/>
  </p:normalViewPr>
  <p:slideViewPr>
    <p:cSldViewPr snapToGrid="0">
      <p:cViewPr varScale="1">
        <p:scale>
          <a:sx n="78" d="100"/>
          <a:sy n="78" d="100"/>
        </p:scale>
        <p:origin x="144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8/11/2021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dirty="0"/>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8/11/2021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dirty="0"/>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dirty="0"/>
          </a:p>
        </p:txBody>
      </p:sp>
    </p:spTree>
    <p:extLst>
      <p:ext uri="{BB962C8B-B14F-4D97-AF65-F5344CB8AC3E}">
        <p14:creationId xmlns:p14="http://schemas.microsoft.com/office/powerpoint/2010/main" val="322706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21</a:t>
            </a:fld>
            <a:endParaRPr lang="en-US" dirty="0"/>
          </a:p>
        </p:txBody>
      </p:sp>
    </p:spTree>
    <p:extLst>
      <p:ext uri="{BB962C8B-B14F-4D97-AF65-F5344CB8AC3E}">
        <p14:creationId xmlns:p14="http://schemas.microsoft.com/office/powerpoint/2010/main" val="117870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54</a:t>
            </a:fld>
            <a:endParaRPr lang="en-US" dirty="0"/>
          </a:p>
        </p:txBody>
      </p:sp>
    </p:spTree>
    <p:extLst>
      <p:ext uri="{BB962C8B-B14F-4D97-AF65-F5344CB8AC3E}">
        <p14:creationId xmlns:p14="http://schemas.microsoft.com/office/powerpoint/2010/main" val="346228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66</a:t>
            </a:fld>
            <a:endParaRPr lang="en-US" dirty="0"/>
          </a:p>
        </p:txBody>
      </p:sp>
    </p:spTree>
    <p:extLst>
      <p:ext uri="{BB962C8B-B14F-4D97-AF65-F5344CB8AC3E}">
        <p14:creationId xmlns:p14="http://schemas.microsoft.com/office/powerpoint/2010/main" val="2045215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67</a:t>
            </a:fld>
            <a:endParaRPr lang="en-US" dirty="0"/>
          </a:p>
        </p:txBody>
      </p:sp>
    </p:spTree>
    <p:extLst>
      <p:ext uri="{BB962C8B-B14F-4D97-AF65-F5344CB8AC3E}">
        <p14:creationId xmlns:p14="http://schemas.microsoft.com/office/powerpoint/2010/main" val="445414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13" name="Group 12"/>
          <p:cNvGrpSpPr/>
          <p:nvPr userDrawn="1"/>
        </p:nvGrpSpPr>
        <p:grpSpPr>
          <a:xfrm>
            <a:off x="228600" y="148157"/>
            <a:ext cx="8524754" cy="700937"/>
            <a:chOff x="228600" y="148157"/>
            <a:chExt cx="8524754" cy="700937"/>
          </a:xfrm>
        </p:grpSpPr>
        <p:sp>
          <p:nvSpPr>
            <p:cNvPr id="14" name="Title 1"/>
            <p:cNvSpPr txBox="1">
              <a:spLocks/>
            </p:cNvSpPr>
            <p:nvPr/>
          </p:nvSpPr>
          <p:spPr>
            <a:xfrm>
              <a:off x="2158244" y="269498"/>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cxnSp>
          <p:nvCxnSpPr>
            <p:cNvPr id="15" name="Straight Connector 14"/>
            <p:cNvCxnSpPr/>
            <p:nvPr/>
          </p:nvCxnSpPr>
          <p:spPr>
            <a:xfrm>
              <a:off x="228600" y="676146"/>
              <a:ext cx="850392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2"/>
            <a:srcRect l="1093" t="2107" r="1046" b="21019"/>
            <a:stretch/>
          </p:blipFill>
          <p:spPr>
            <a:xfrm>
              <a:off x="228600" y="148157"/>
              <a:ext cx="1909234" cy="495300"/>
            </a:xfrm>
            <a:prstGeom prst="rect">
              <a:avLst/>
            </a:prstGeom>
          </p:spPr>
        </p:pic>
      </p:grpSp>
      <p:sp>
        <p:nvSpPr>
          <p:cNvPr id="17" name="Rectangle 1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8/11/2021</a:t>
            </a:fld>
            <a:endParaRPr lang="en-US" dirty="0"/>
          </a:p>
        </p:txBody>
      </p:sp>
      <p:sp>
        <p:nvSpPr>
          <p:cNvPr id="19"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228600" y="148157"/>
            <a:ext cx="8524754" cy="700937"/>
            <a:chOff x="228600" y="148157"/>
            <a:chExt cx="8524754" cy="700937"/>
          </a:xfrm>
        </p:grpSpPr>
        <p:sp>
          <p:nvSpPr>
            <p:cNvPr id="12" name="Title 1"/>
            <p:cNvSpPr txBox="1">
              <a:spLocks/>
            </p:cNvSpPr>
            <p:nvPr/>
          </p:nvSpPr>
          <p:spPr>
            <a:xfrm>
              <a:off x="2158244" y="269498"/>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cxnSp>
          <p:nvCxnSpPr>
            <p:cNvPr id="13" name="Straight Connector 12"/>
            <p:cNvCxnSpPr/>
            <p:nvPr/>
          </p:nvCxnSpPr>
          <p:spPr>
            <a:xfrm>
              <a:off x="228600" y="676146"/>
              <a:ext cx="850392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2"/>
            <a:srcRect l="1093" t="2107" r="1046" b="21019"/>
            <a:stretch/>
          </p:blipFill>
          <p:spPr>
            <a:xfrm>
              <a:off x="228600" y="148157"/>
              <a:ext cx="1909234" cy="495300"/>
            </a:xfrm>
            <a:prstGeom prst="rect">
              <a:avLst/>
            </a:prstGeom>
          </p:spPr>
        </p:pic>
      </p:grpSp>
      <p:sp>
        <p:nvSpPr>
          <p:cNvPr id="15" name="Rectangle 14"/>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8/11/2021</a:t>
            </a:fld>
            <a:endParaRPr lang="en-US" dirty="0"/>
          </a:p>
        </p:txBody>
      </p:sp>
      <p:sp>
        <p:nvSpPr>
          <p:cNvPr id="17"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228600" y="148157"/>
            <a:ext cx="8524754" cy="700937"/>
            <a:chOff x="228600" y="148157"/>
            <a:chExt cx="8524754" cy="700937"/>
          </a:xfrm>
        </p:grpSpPr>
        <p:sp>
          <p:nvSpPr>
            <p:cNvPr id="12" name="Title 1"/>
            <p:cNvSpPr txBox="1">
              <a:spLocks/>
            </p:cNvSpPr>
            <p:nvPr/>
          </p:nvSpPr>
          <p:spPr>
            <a:xfrm>
              <a:off x="2158244" y="269498"/>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cxnSp>
          <p:nvCxnSpPr>
            <p:cNvPr id="13" name="Straight Connector 12"/>
            <p:cNvCxnSpPr/>
            <p:nvPr/>
          </p:nvCxnSpPr>
          <p:spPr>
            <a:xfrm>
              <a:off x="228600" y="676146"/>
              <a:ext cx="850392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2"/>
            <a:srcRect l="1093" t="2107" r="1046" b="21019"/>
            <a:stretch/>
          </p:blipFill>
          <p:spPr>
            <a:xfrm>
              <a:off x="228600" y="148157"/>
              <a:ext cx="1909234" cy="495300"/>
            </a:xfrm>
            <a:prstGeom prst="rect">
              <a:avLst/>
            </a:prstGeom>
          </p:spPr>
        </p:pic>
      </p:grpSp>
      <p:sp>
        <p:nvSpPr>
          <p:cNvPr id="10"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8/11/2021</a:t>
            </a:fld>
            <a:endParaRPr lang="en-US" dirty="0"/>
          </a:p>
        </p:txBody>
      </p:sp>
      <p:sp>
        <p:nvSpPr>
          <p:cNvPr id="15"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8/11/2021</a:t>
            </a:fld>
            <a:endParaRPr lang="en-US" dirty="0"/>
          </a:p>
        </p:txBody>
      </p:sp>
      <p:sp>
        <p:nvSpPr>
          <p:cNvPr id="11"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4181976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cc02.safelinks.protection.outlook.com/?url=https%3A%2F%2Fattendee.gotowebinar.com%2Fregister%2F6979793686039663888&amp;data=04%7C01%7Cmnienhius%40daodas.sc.gov%7C1622cb664ed246d6878d08d903741a21%7Ce9f8d01480d84f27b0d6c3d6c085fcdd%7C1%7C0%7C637544619470828177%7CUnknown%7CTWFpbGZsb3d8eyJWIjoiMC4wLjAwMDAiLCJQIjoiV2luMzIiLCJBTiI6Ik1haWwiLCJXVCI6Mn0%3D%7C1000&amp;sdata=Y1ootYO0rc%2BfcrqDuByV7Ao1ZDtFUM99O664haD%2BX7k%3D&amp;reserved=0" TargetMode="External"/><Relationship Id="rId2" Type="http://schemas.openxmlformats.org/officeDocument/2006/relationships/image" Target="https://files.constantcontact.com/5e8d8d76201/c5262da5-9018-49d3-9992-77bbe5341c34.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calcoholanddrugacademy.org/scada-virtual-workshop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gcc02.safelinks.protection.outlook.com/?url=https%3A%2F%2Fna.eventscloud.com%2Femarketing%2Fgo.php%3Fi%3D823349%26e%3DbW5pZW5oaXVzQGRhb2Rhcy5zYy5nb3Y%3D%26l%3Dhttps%3A%2F%2Fnpnconference.org%2F&amp;data=04%7C01%7Cmnienhius%40daodas.sc.gov%7C25124a6a83dc4ac4b9cb08d8e33ebb4c%7Ce9f8d01480d84f27b0d6c3d6c085fcdd%7C1%7C0%7C637509205932631429%7CUnknown%7CTWFpbGZsb3d8eyJWIjoiMC4wLjAwMDAiLCJQIjoiV2luMzIiLCJBTiI6Ik1haWwiLCJXVCI6Mn0%3D%7C1000&amp;sdata=TUY6kGuA2UJPHjKymNTkt1SPlIFWw8fiyNoNkFbOOTo%3D&amp;reserved=0" TargetMode="External"/><Relationship Id="rId1" Type="http://schemas.openxmlformats.org/officeDocument/2006/relationships/slideLayout" Target="../slideLayouts/slideLayout2.xml"/><Relationship Id="rId4" Type="http://schemas.openxmlformats.org/officeDocument/2006/relationships/hyperlink" Target="https://npnconference.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nllea.org/Event/Registration?id=14" TargetMode="External"/><Relationship Id="rId2" Type="http://schemas.openxmlformats.org/officeDocument/2006/relationships/image" Target="https://files.constantcontact.com/c1247982301/c2730a2c-4220-4baf-ac58-f11005b98042.p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lcoholpolicyconference.org/event-details/alcohol-policy-19-ap19-conferenc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urveymonkey.com/r/5FN59MZ"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daodas.sc.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daodas.sc.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daodas.sc.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dd.org/south-carolina/"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mailto:skahn@daodas.sc.gov"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cweb.pire.org/scdocuments/docs/Prevention%20Quarterly%20Meeting%20Material/2021-08-05/2020%20Outcomes%20Report%20Infographics_FINAL.pdf" TargetMode="External"/><Relationship Id="rId2" Type="http://schemas.openxmlformats.org/officeDocument/2006/relationships/hyperlink" Target="https://ncweb.pire.org/scdocuments/" TargetMode="External"/><Relationship Id="rId1" Type="http://schemas.openxmlformats.org/officeDocument/2006/relationships/slideLayout" Target="../slideLayouts/slideLayout2.xml"/><Relationship Id="rId5" Type="http://schemas.openxmlformats.org/officeDocument/2006/relationships/hyperlink" Target="https://ncweb.pire.org/scdocuments/docs/Prevention%20Quarterly%20Meeting%20Material/2021-08-05/2020%20Prevention%20Outcomes%20Annual%20Report%20FINAL.pdf" TargetMode="External"/><Relationship Id="rId4" Type="http://schemas.openxmlformats.org/officeDocument/2006/relationships/hyperlink" Target="https://ncweb.pire.org/scdocuments/docs/Prevention%20Quarterly%20Meeting%20Material/2021-08-05/2020%20Prevention%20Outcomes%20Annual%20Report%20Brief_Final.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mailto:prevention@daodas.sc.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lassroomclipboard.com/830067/Test/C3C50C36-48CC-4FE8-9343-B1A289F3440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a:prstGeom prst="rect">
            <a:avLst/>
          </a:prstGeom>
        </p:spPr>
        <p:txBody>
          <a:bodyPr/>
          <a:lstStyle/>
          <a:p>
            <a:fld id="{550433CB-2468-4709-8666-6219B9183C54}" type="datetime1">
              <a:rPr lang="en-US" smtClean="0"/>
              <a:t>8/11/2021</a:t>
            </a:fld>
            <a:endParaRPr lang="en-US" dirty="0"/>
          </a:p>
        </p:txBody>
      </p:sp>
      <p:sp>
        <p:nvSpPr>
          <p:cNvPr id="9" name="Slide Number Placeholder 8"/>
          <p:cNvSpPr>
            <a:spLocks noGrp="1"/>
          </p:cNvSpPr>
          <p:nvPr>
            <p:ph type="sldNum" sz="quarter" idx="4"/>
          </p:nvPr>
        </p:nvSpPr>
        <p:spPr>
          <a:prstGeom prst="rect">
            <a:avLst/>
          </a:prstGeom>
        </p:spPr>
        <p:txBody>
          <a:bodyPr/>
          <a:lstStyle/>
          <a:p>
            <a:fld id="{A339896C-E2EF-470F-BA91-85D676E592B3}" type="slidenum">
              <a:rPr lang="en-US" smtClean="0"/>
              <a:t>1</a:t>
            </a:fld>
            <a:endParaRPr lang="en-US" dirty="0"/>
          </a:p>
        </p:txBody>
      </p:sp>
      <p:sp>
        <p:nvSpPr>
          <p:cNvPr id="2" name="Title 1"/>
          <p:cNvSpPr>
            <a:spLocks noGrp="1"/>
          </p:cNvSpPr>
          <p:nvPr>
            <p:ph type="ctrTitle" idx="4294967295"/>
          </p:nvPr>
        </p:nvSpPr>
        <p:spPr>
          <a:xfrm>
            <a:off x="457200" y="3213100"/>
            <a:ext cx="8229600" cy="1312863"/>
          </a:xfrm>
          <a:prstGeom prst="rect">
            <a:avLst/>
          </a:prstGeom>
        </p:spPr>
        <p:txBody>
          <a:bodyPr anchor="ctr" anchorCtr="1">
            <a:normAutofit/>
          </a:bodyPr>
          <a:lstStyle/>
          <a:p>
            <a:pPr algn="ctr"/>
            <a:r>
              <a:rPr lang="en-US" sz="4000" b="1" dirty="0">
                <a:solidFill>
                  <a:srgbClr val="00838B"/>
                </a:solidFill>
              </a:rPr>
              <a:t>Prevention Updates</a:t>
            </a:r>
            <a:br>
              <a:rPr lang="en-US" sz="4000" b="1" dirty="0">
                <a:solidFill>
                  <a:srgbClr val="00838B"/>
                </a:solidFill>
              </a:rPr>
            </a:br>
            <a:r>
              <a:rPr lang="en-US" sz="4000" b="1" dirty="0">
                <a:solidFill>
                  <a:srgbClr val="00838B"/>
                </a:solidFill>
              </a:rPr>
              <a:t>August 2021 Quarterly Meeting</a:t>
            </a:r>
          </a:p>
        </p:txBody>
      </p:sp>
      <p:sp>
        <p:nvSpPr>
          <p:cNvPr id="3" name="Subtitle 2"/>
          <p:cNvSpPr>
            <a:spLocks noGrp="1"/>
          </p:cNvSpPr>
          <p:nvPr>
            <p:ph type="subTitle" idx="4294967295"/>
          </p:nvPr>
        </p:nvSpPr>
        <p:spPr>
          <a:xfrm>
            <a:off x="457200" y="4975225"/>
            <a:ext cx="8229600" cy="635000"/>
          </a:xfrm>
          <a:prstGeom prst="rect">
            <a:avLst/>
          </a:prstGeom>
        </p:spPr>
        <p:txBody>
          <a:bodyPr>
            <a:noAutofit/>
          </a:bodyPr>
          <a:lstStyle/>
          <a:p>
            <a:pPr algn="ctr"/>
            <a:r>
              <a:rPr lang="en-US" sz="3200" b="1" dirty="0">
                <a:solidFill>
                  <a:schemeClr val="tx1"/>
                </a:solidFill>
              </a:rPr>
              <a:t>DAODAS Prevention Team</a:t>
            </a:r>
          </a:p>
        </p:txBody>
      </p:sp>
      <p:cxnSp>
        <p:nvCxnSpPr>
          <p:cNvPr id="6" name="Straight Connector 5"/>
          <p:cNvCxnSpPr/>
          <p:nvPr/>
        </p:nvCxnSpPr>
        <p:spPr>
          <a:xfrm>
            <a:off x="457200" y="3077948"/>
            <a:ext cx="82296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4627856"/>
            <a:ext cx="82296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1784182" y="1024525"/>
            <a:ext cx="5575636" cy="1841338"/>
          </a:xfrm>
          <a:prstGeom prst="rect">
            <a:avLst/>
          </a:prstGeom>
        </p:spPr>
      </p:pic>
    </p:spTree>
    <p:extLst>
      <p:ext uri="{BB962C8B-B14F-4D97-AF65-F5344CB8AC3E}">
        <p14:creationId xmlns:p14="http://schemas.microsoft.com/office/powerpoint/2010/main" val="302679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2D37FCA-8241-40F3-AF69-C2260F4263FB}"/>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709340A9-F782-4C84-BC7A-3B1B5BFD0AE9}"/>
              </a:ext>
            </a:extLst>
          </p:cNvPr>
          <p:cNvSpPr>
            <a:spLocks noGrp="1"/>
          </p:cNvSpPr>
          <p:nvPr>
            <p:ph type="sldNum" sz="quarter" idx="4"/>
          </p:nvPr>
        </p:nvSpPr>
        <p:spPr/>
        <p:txBody>
          <a:bodyPr/>
          <a:lstStyle/>
          <a:p>
            <a:fld id="{A339896C-E2EF-470F-BA91-85D676E592B3}" type="slidenum">
              <a:rPr lang="en-US" smtClean="0"/>
              <a:t>10</a:t>
            </a:fld>
            <a:endParaRPr lang="en-US" dirty="0"/>
          </a:p>
        </p:txBody>
      </p:sp>
      <p:sp>
        <p:nvSpPr>
          <p:cNvPr id="5" name="Rectangle 4">
            <a:extLst>
              <a:ext uri="{FF2B5EF4-FFF2-40B4-BE49-F238E27FC236}">
                <a16:creationId xmlns:a16="http://schemas.microsoft.com/office/drawing/2014/main" id="{0A539AF6-CA05-482F-98C8-976B5556A86B}"/>
              </a:ext>
            </a:extLst>
          </p:cNvPr>
          <p:cNvSpPr/>
          <p:nvPr/>
        </p:nvSpPr>
        <p:spPr>
          <a:xfrm>
            <a:off x="1387687" y="2929702"/>
            <a:ext cx="6833730" cy="584775"/>
          </a:xfrm>
          <a:prstGeom prst="rect">
            <a:avLst/>
          </a:prstGeom>
        </p:spPr>
        <p:txBody>
          <a:bodyPr wrap="none">
            <a:spAutoFit/>
          </a:bodyPr>
          <a:lstStyle/>
          <a:p>
            <a:r>
              <a:rPr lang="en-US" sz="3200" b="1" dirty="0"/>
              <a:t>Upcoming Training Events/Conferences</a:t>
            </a:r>
          </a:p>
        </p:txBody>
      </p:sp>
    </p:spTree>
    <p:extLst>
      <p:ext uri="{BB962C8B-B14F-4D97-AF65-F5344CB8AC3E}">
        <p14:creationId xmlns:p14="http://schemas.microsoft.com/office/powerpoint/2010/main" val="515215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72DFED-0E2E-481C-BA6F-598E0C397A2E}"/>
              </a:ext>
            </a:extLst>
          </p:cNvPr>
          <p:cNvSpPr>
            <a:spLocks noGrp="1"/>
          </p:cNvSpPr>
          <p:nvPr>
            <p:ph idx="1"/>
          </p:nvPr>
        </p:nvSpPr>
        <p:spPr>
          <a:xfrm>
            <a:off x="480060" y="1681714"/>
            <a:ext cx="7543801" cy="3017520"/>
          </a:xfrm>
        </p:spPr>
        <p:txBody>
          <a:bodyPr/>
          <a:lstStyle/>
          <a:p>
            <a:endParaRPr lang="en-US" dirty="0"/>
          </a:p>
          <a:p>
            <a:endParaRPr lang="en-US" dirty="0"/>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C57E8FDD-E5B8-49E0-9CC3-C068AA432A2E}"/>
              </a:ext>
            </a:extLst>
          </p:cNvPr>
          <p:cNvSpPr>
            <a:spLocks noGrp="1"/>
          </p:cNvSpPr>
          <p:nvPr>
            <p:ph type="dt" sz="half" idx="2"/>
          </p:nvPr>
        </p:nvSpPr>
        <p:spPr/>
        <p:txBody>
          <a:bodyPr/>
          <a:lstStyle/>
          <a:p>
            <a:fld id="{63CB888A-206F-45AF-950E-B021DFB8B450}" type="datetime1">
              <a:rPr lang="en-US" smtClean="0"/>
              <a:t>8/11/2021</a:t>
            </a:fld>
            <a:endParaRPr lang="en-US" dirty="0"/>
          </a:p>
        </p:txBody>
      </p:sp>
      <p:pic>
        <p:nvPicPr>
          <p:cNvPr id="8195" name="Picture 3">
            <a:extLst>
              <a:ext uri="{FF2B5EF4-FFF2-40B4-BE49-F238E27FC236}">
                <a16:creationId xmlns:a16="http://schemas.microsoft.com/office/drawing/2014/main" id="{E9C45BD0-97C3-41A8-B80A-5D8F4930E0C5}"/>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22990" y="805439"/>
            <a:ext cx="1994297" cy="199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00590CD-B522-4EA4-BBE2-347BC86E639E}"/>
              </a:ext>
            </a:extLst>
          </p:cNvPr>
          <p:cNvSpPr/>
          <p:nvPr/>
        </p:nvSpPr>
        <p:spPr>
          <a:xfrm>
            <a:off x="2045110" y="1434703"/>
            <a:ext cx="6758925" cy="3993401"/>
          </a:xfrm>
          <a:prstGeom prst="rect">
            <a:avLst/>
          </a:prstGeom>
        </p:spPr>
        <p:txBody>
          <a:bodyPr wrap="square">
            <a:spAutoFit/>
          </a:bodyPr>
          <a:lstStyle/>
          <a:p>
            <a:r>
              <a:rPr lang="en-US" sz="1350" dirty="0">
                <a:latin typeface="Calibri" panose="020F0502020204030204" pitchFamily="34" charset="0"/>
                <a:ea typeface="Times New Roman" panose="02020603050405020304" pitchFamily="18" charset="0"/>
              </a:rPr>
              <a:t> </a:t>
            </a:r>
            <a:endParaRPr lang="en-US" sz="1350" dirty="0">
              <a:latin typeface="Calibri" panose="020F0502020204030204" pitchFamily="34" charset="0"/>
              <a:ea typeface="Calibri" panose="020F0502020204030204" pitchFamily="34" charset="0"/>
            </a:endParaRPr>
          </a:p>
          <a:p>
            <a:r>
              <a:rPr lang="en-US" sz="2000" dirty="0">
                <a:solidFill>
                  <a:srgbClr val="FF2600"/>
                </a:solidFill>
                <a:latin typeface="Calibri" panose="020F0502020204030204" pitchFamily="34" charset="0"/>
                <a:ea typeface="Times New Roman" panose="02020603050405020304" pitchFamily="18" charset="0"/>
              </a:rPr>
              <a:t>******August 20, 2021*****</a:t>
            </a:r>
            <a:endParaRPr lang="en-US" sz="2000"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Times New Roman" panose="02020603050405020304" pitchFamily="18" charset="0"/>
              </a:rPr>
              <a:t> </a:t>
            </a:r>
            <a:endParaRPr lang="en-US" sz="2000" dirty="0">
              <a:latin typeface="Calibri" panose="020F0502020204030204" pitchFamily="34" charset="0"/>
              <a:ea typeface="Calibri" panose="020F0502020204030204" pitchFamily="34" charset="0"/>
            </a:endParaRPr>
          </a:p>
          <a:p>
            <a:r>
              <a:rPr lang="en-US" sz="2000" b="1" dirty="0">
                <a:latin typeface="Calibri" panose="020F0502020204030204" pitchFamily="34" charset="0"/>
                <a:ea typeface="Times New Roman" panose="02020603050405020304" pitchFamily="18" charset="0"/>
              </a:rPr>
              <a:t>Please register for South Carolina - Youth Transition to School / Effects of the Pandemic - Drug Trends! </a:t>
            </a:r>
            <a:r>
              <a:rPr lang="en-US" sz="2000" dirty="0">
                <a:latin typeface="Calibri" panose="020F0502020204030204" pitchFamily="34" charset="0"/>
                <a:ea typeface="Times New Roman" panose="02020603050405020304" pitchFamily="18" charset="0"/>
              </a:rPr>
              <a:t>- 1.5 hours on Aug 20, 2021 1:30 PM EDT at:</a:t>
            </a:r>
            <a:endParaRPr lang="en-US" sz="2000"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Times New Roman" panose="02020603050405020304" pitchFamily="18" charset="0"/>
              </a:rPr>
              <a:t> </a:t>
            </a:r>
            <a:endParaRPr lang="en-US" sz="2000" dirty="0">
              <a:latin typeface="Calibri" panose="020F0502020204030204" pitchFamily="34" charset="0"/>
              <a:ea typeface="Calibri" panose="020F0502020204030204" pitchFamily="34" charset="0"/>
            </a:endParaRPr>
          </a:p>
          <a:p>
            <a:r>
              <a:rPr lang="en-US" sz="2000" u="sng" dirty="0">
                <a:solidFill>
                  <a:srgbClr val="0000FF"/>
                </a:solidFill>
                <a:latin typeface="Calibri" panose="020F0502020204030204" pitchFamily="34" charset="0"/>
                <a:ea typeface="Times New Roman" panose="02020603050405020304" pitchFamily="18" charset="0"/>
                <a:hlinkClick r:id="rId3"/>
              </a:rPr>
              <a:t>https://attendee.gotowebinar.com/register/6979793686039663888</a:t>
            </a:r>
            <a:endParaRPr lang="en-US" sz="2000"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Times New Roman" panose="02020603050405020304" pitchFamily="18" charset="0"/>
              </a:rPr>
              <a:t> </a:t>
            </a:r>
            <a:endParaRPr lang="en-US" sz="2000"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Times New Roman" panose="02020603050405020304" pitchFamily="18" charset="0"/>
              </a:rPr>
              <a:t>After registering, you will receive a confirmation email containing information about joining the webinar.</a:t>
            </a:r>
            <a:endParaRPr lang="en-US" sz="2000"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Times New Roman" panose="02020603050405020304" pitchFamily="18" charset="0"/>
              </a:rPr>
              <a:t> </a:t>
            </a:r>
            <a:endParaRPr lang="en-US" sz="2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04971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69A8BE-0D95-423E-9B2D-F4974CDF60A8}"/>
              </a:ext>
            </a:extLst>
          </p:cNvPr>
          <p:cNvSpPr>
            <a:spLocks noGrp="1"/>
          </p:cNvSpPr>
          <p:nvPr>
            <p:ph idx="1"/>
          </p:nvPr>
        </p:nvSpPr>
        <p:spPr>
          <a:xfrm>
            <a:off x="1078597" y="2661086"/>
            <a:ext cx="7141171" cy="3543102"/>
          </a:xfrm>
        </p:spPr>
        <p:txBody>
          <a:bodyPr/>
          <a:lstStyle/>
          <a:p>
            <a:pPr fontAlgn="base"/>
            <a:r>
              <a:rPr lang="en-US" b="1" dirty="0"/>
              <a:t>SCADA Virtual Workshops</a:t>
            </a:r>
          </a:p>
          <a:p>
            <a:pPr fontAlgn="base"/>
            <a:r>
              <a:rPr lang="en-US" dirty="0"/>
              <a:t>The SCADA is pleased to offer a series of virtual workshops for attendees to continue their professional development. These workshops are being offered at no cost; however, registration is required. Please view the workshops below and register promptly. </a:t>
            </a:r>
          </a:p>
          <a:p>
            <a:pPr fontAlgn="base"/>
            <a:r>
              <a:rPr lang="en-US" dirty="0"/>
              <a:t> Please check back often as additional workshops are being confirmed. </a:t>
            </a:r>
          </a:p>
          <a:p>
            <a:r>
              <a:rPr lang="en-US" dirty="0">
                <a:hlinkClick r:id="rId2"/>
              </a:rPr>
              <a:t>https://www.scalcoholanddrugacademy.org/scada-virtual-workshops</a:t>
            </a:r>
            <a:endParaRPr lang="en-US" dirty="0"/>
          </a:p>
          <a:p>
            <a:endParaRPr lang="en-US" dirty="0"/>
          </a:p>
        </p:txBody>
      </p:sp>
      <p:sp>
        <p:nvSpPr>
          <p:cNvPr id="3" name="Date Placeholder 2">
            <a:extLst>
              <a:ext uri="{FF2B5EF4-FFF2-40B4-BE49-F238E27FC236}">
                <a16:creationId xmlns:a16="http://schemas.microsoft.com/office/drawing/2014/main" id="{4316C7C7-33D4-492C-A2AA-41E8DE57F8C4}"/>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667DE050-6991-4E36-B009-AEBC7EF59972}"/>
              </a:ext>
            </a:extLst>
          </p:cNvPr>
          <p:cNvSpPr>
            <a:spLocks noGrp="1"/>
          </p:cNvSpPr>
          <p:nvPr>
            <p:ph type="sldNum" sz="quarter" idx="4"/>
          </p:nvPr>
        </p:nvSpPr>
        <p:spPr/>
        <p:txBody>
          <a:bodyPr/>
          <a:lstStyle/>
          <a:p>
            <a:fld id="{A339896C-E2EF-470F-BA91-85D676E592B3}" type="slidenum">
              <a:rPr lang="en-US" smtClean="0"/>
              <a:t>12</a:t>
            </a:fld>
            <a:endParaRPr lang="en-US" dirty="0"/>
          </a:p>
        </p:txBody>
      </p:sp>
      <p:pic>
        <p:nvPicPr>
          <p:cNvPr id="5" name="Picture 4">
            <a:extLst>
              <a:ext uri="{FF2B5EF4-FFF2-40B4-BE49-F238E27FC236}">
                <a16:creationId xmlns:a16="http://schemas.microsoft.com/office/drawing/2014/main" id="{E713546D-8E98-46A9-AC42-D6639A235976}"/>
              </a:ext>
            </a:extLst>
          </p:cNvPr>
          <p:cNvPicPr>
            <a:picLocks noChangeAspect="1"/>
          </p:cNvPicPr>
          <p:nvPr/>
        </p:nvPicPr>
        <p:blipFill>
          <a:blip r:embed="rId3"/>
          <a:stretch>
            <a:fillRect/>
          </a:stretch>
        </p:blipFill>
        <p:spPr>
          <a:xfrm>
            <a:off x="2677164" y="774970"/>
            <a:ext cx="4200965" cy="1732255"/>
          </a:xfrm>
          <a:prstGeom prst="rect">
            <a:avLst/>
          </a:prstGeom>
        </p:spPr>
      </p:pic>
    </p:spTree>
    <p:extLst>
      <p:ext uri="{BB962C8B-B14F-4D97-AF65-F5344CB8AC3E}">
        <p14:creationId xmlns:p14="http://schemas.microsoft.com/office/powerpoint/2010/main" val="294388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E63D1EF-AD4B-4160-B700-BDC32EB91242}"/>
              </a:ext>
            </a:extLst>
          </p:cNvPr>
          <p:cNvSpPr>
            <a:spLocks noGrp="1"/>
          </p:cNvSpPr>
          <p:nvPr>
            <p:ph type="dt" sz="half" idx="2"/>
          </p:nvPr>
        </p:nvSpPr>
        <p:spPr/>
        <p:txBody>
          <a:bodyPr/>
          <a:lstStyle/>
          <a:p>
            <a:fld id="{63CB888A-206F-45AF-950E-B021DFB8B450}" type="datetime1">
              <a:rPr lang="en-US" smtClean="0"/>
              <a:t>8/11/2021</a:t>
            </a:fld>
            <a:endParaRPr lang="en-US" dirty="0"/>
          </a:p>
        </p:txBody>
      </p:sp>
      <p:pic>
        <p:nvPicPr>
          <p:cNvPr id="7170" name="Picture 2" descr="2020 NPN Conference banner">
            <a:hlinkClick r:id="rId2"/>
            <a:extLst>
              <a:ext uri="{FF2B5EF4-FFF2-40B4-BE49-F238E27FC236}">
                <a16:creationId xmlns:a16="http://schemas.microsoft.com/office/drawing/2014/main" id="{2F812B9E-8B34-44A1-8F8B-9040687CC467}"/>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1082" y="772943"/>
            <a:ext cx="4750975" cy="14456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A001258-C4A7-4254-8BE5-638C1F1FDB05}"/>
              </a:ext>
            </a:extLst>
          </p:cNvPr>
          <p:cNvSpPr/>
          <p:nvPr/>
        </p:nvSpPr>
        <p:spPr>
          <a:xfrm>
            <a:off x="1473697" y="2449386"/>
            <a:ext cx="6196605" cy="2308324"/>
          </a:xfrm>
          <a:prstGeom prst="rect">
            <a:avLst/>
          </a:prstGeom>
        </p:spPr>
        <p:txBody>
          <a:bodyPr wrap="square">
            <a:spAutoFit/>
          </a:bodyPr>
          <a:lstStyle/>
          <a:p>
            <a:pPr algn="ctr"/>
            <a:r>
              <a:rPr lang="en-US" sz="2400" b="1" dirty="0">
                <a:solidFill>
                  <a:srgbClr val="50B848"/>
                </a:solidFill>
                <a:latin typeface="Arial" panose="020B0604020202020204" pitchFamily="34" charset="0"/>
              </a:rPr>
              <a:t>Join us for the 34th Annual National Prevention Network Conference</a:t>
            </a:r>
            <a:r>
              <a:rPr lang="en-US" sz="2400" b="1" dirty="0">
                <a:solidFill>
                  <a:srgbClr val="8DC640"/>
                </a:solidFill>
                <a:latin typeface="Arial" panose="020B0604020202020204" pitchFamily="34" charset="0"/>
              </a:rPr>
              <a:t> </a:t>
            </a:r>
            <a:endParaRPr lang="en-US" sz="2400" b="1" dirty="0">
              <a:latin typeface="Calibri" panose="020F0502020204030204" pitchFamily="34" charset="0"/>
            </a:endParaRPr>
          </a:p>
          <a:p>
            <a:pPr algn="ctr"/>
            <a:r>
              <a:rPr lang="en-US" sz="2400" b="1" i="1" dirty="0">
                <a:solidFill>
                  <a:srgbClr val="8DC640"/>
                </a:solidFill>
                <a:latin typeface="Arial" panose="020B0604020202020204" pitchFamily="34" charset="0"/>
              </a:rPr>
              <a:t>Resilience in Prevention: Opportunities to Adapt and Build for a Stronger Tomorrow</a:t>
            </a:r>
            <a:endParaRPr lang="en-US" sz="2400" b="1" dirty="0">
              <a:latin typeface="Calibri" panose="020F0502020204030204" pitchFamily="34" charset="0"/>
            </a:endParaRPr>
          </a:p>
          <a:p>
            <a:pPr algn="ctr"/>
            <a:r>
              <a:rPr lang="en-US" sz="2400" b="1" dirty="0">
                <a:solidFill>
                  <a:srgbClr val="50B848"/>
                </a:solidFill>
                <a:latin typeface="Arial" panose="020B0604020202020204" pitchFamily="34" charset="0"/>
              </a:rPr>
              <a:t>August 24 - 26, 2021</a:t>
            </a:r>
            <a:endParaRPr lang="en-US" sz="2400" b="1" dirty="0">
              <a:latin typeface="Calibri" panose="020F0502020204030204" pitchFamily="34" charset="0"/>
            </a:endParaRPr>
          </a:p>
        </p:txBody>
      </p:sp>
      <p:sp>
        <p:nvSpPr>
          <p:cNvPr id="5" name="Rectangle 4">
            <a:extLst>
              <a:ext uri="{FF2B5EF4-FFF2-40B4-BE49-F238E27FC236}">
                <a16:creationId xmlns:a16="http://schemas.microsoft.com/office/drawing/2014/main" id="{B4BBDD8B-C4FC-4FB5-AE0E-BFBBCCDA193D}"/>
              </a:ext>
            </a:extLst>
          </p:cNvPr>
          <p:cNvSpPr/>
          <p:nvPr/>
        </p:nvSpPr>
        <p:spPr>
          <a:xfrm>
            <a:off x="2299043" y="4900174"/>
            <a:ext cx="4545912" cy="1384995"/>
          </a:xfrm>
          <a:prstGeom prst="rect">
            <a:avLst/>
          </a:prstGeom>
        </p:spPr>
        <p:txBody>
          <a:bodyPr wrap="square">
            <a:spAutoFit/>
          </a:bodyPr>
          <a:lstStyle/>
          <a:p>
            <a:pPr algn="ctr"/>
            <a:r>
              <a:rPr lang="en-US" sz="2100" b="1" dirty="0">
                <a:solidFill>
                  <a:srgbClr val="50B848"/>
                </a:solidFill>
                <a:latin typeface="Arial" panose="020B0604020202020204" pitchFamily="34" charset="0"/>
              </a:rPr>
              <a:t>REGISTRATION: </a:t>
            </a:r>
            <a:r>
              <a:rPr lang="en-US" sz="2100" b="1" dirty="0">
                <a:solidFill>
                  <a:srgbClr val="50B848"/>
                </a:solidFill>
                <a:latin typeface="Arial" panose="020B0604020202020204" pitchFamily="34" charset="0"/>
                <a:hlinkClick r:id="rId4"/>
              </a:rPr>
              <a:t>https://npnconference.org/</a:t>
            </a:r>
            <a:endParaRPr lang="en-US" sz="2100" b="1" dirty="0">
              <a:solidFill>
                <a:srgbClr val="50B848"/>
              </a:solidFill>
              <a:latin typeface="Arial" panose="020B0604020202020204" pitchFamily="34" charset="0"/>
            </a:endParaRPr>
          </a:p>
          <a:p>
            <a:pPr algn="ctr"/>
            <a:r>
              <a:rPr lang="en-US" sz="1500" dirty="0">
                <a:solidFill>
                  <a:srgbClr val="8DC640"/>
                </a:solidFill>
                <a:latin typeface="Arial" panose="020B0604020202020204" pitchFamily="34" charset="0"/>
              </a:rPr>
              <a:t>Opens in early June</a:t>
            </a:r>
            <a:endParaRPr lang="en-US" sz="1500" b="1" dirty="0">
              <a:latin typeface="Calibri" panose="020F0502020204030204" pitchFamily="34" charset="0"/>
            </a:endParaRPr>
          </a:p>
          <a:p>
            <a:pPr algn="ctr"/>
            <a:r>
              <a:rPr lang="en-US" sz="1350" dirty="0">
                <a:solidFill>
                  <a:srgbClr val="808080"/>
                </a:solidFill>
                <a:latin typeface="Arial" panose="020B0604020202020204" pitchFamily="34" charset="0"/>
              </a:rPr>
              <a:t>Early Bird Registration (on or before June 30): $300</a:t>
            </a:r>
            <a:endParaRPr lang="en-US" sz="1500" b="1" dirty="0">
              <a:latin typeface="Calibri" panose="020F0502020204030204" pitchFamily="34" charset="0"/>
            </a:endParaRPr>
          </a:p>
          <a:p>
            <a:pPr algn="ctr"/>
            <a:r>
              <a:rPr lang="en-US" sz="1350" dirty="0">
                <a:solidFill>
                  <a:srgbClr val="808080"/>
                </a:solidFill>
                <a:latin typeface="Arial" panose="020B0604020202020204" pitchFamily="34" charset="0"/>
                <a:ea typeface="Calibri" panose="020F0502020204030204" pitchFamily="34" charset="0"/>
              </a:rPr>
              <a:t>Regular Registration (after June 30):</a:t>
            </a:r>
            <a:r>
              <a:rPr lang="en-US" sz="825" dirty="0">
                <a:latin typeface="Arial" panose="020B0604020202020204" pitchFamily="34" charset="0"/>
                <a:ea typeface="Calibri" panose="020F0502020204030204" pitchFamily="34" charset="0"/>
              </a:rPr>
              <a:t> </a:t>
            </a:r>
            <a:r>
              <a:rPr lang="en-US" sz="1350" dirty="0">
                <a:solidFill>
                  <a:srgbClr val="808080"/>
                </a:solidFill>
                <a:latin typeface="Arial" panose="020B0604020202020204" pitchFamily="34" charset="0"/>
                <a:ea typeface="Calibri" panose="020F0502020204030204" pitchFamily="34" charset="0"/>
              </a:rPr>
              <a:t>$350</a:t>
            </a:r>
            <a:endParaRPr lang="en-US" sz="1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00464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DE69EB-B6F7-4EF8-9299-BB1DC5C7F195}"/>
              </a:ext>
            </a:extLst>
          </p:cNvPr>
          <p:cNvSpPr>
            <a:spLocks noGrp="1"/>
          </p:cNvSpPr>
          <p:nvPr>
            <p:ph type="dt" sz="half" idx="2"/>
          </p:nvPr>
        </p:nvSpPr>
        <p:spPr/>
        <p:txBody>
          <a:bodyPr/>
          <a:lstStyle/>
          <a:p>
            <a:fld id="{63CB888A-206F-45AF-950E-B021DFB8B450}" type="datetime1">
              <a:rPr lang="en-US" smtClean="0"/>
              <a:t>8/11/2021</a:t>
            </a:fld>
            <a:endParaRPr lang="en-US" dirty="0"/>
          </a:p>
        </p:txBody>
      </p:sp>
      <p:pic>
        <p:nvPicPr>
          <p:cNvPr id="6146" name="Picture 2">
            <a:extLst>
              <a:ext uri="{FF2B5EF4-FFF2-40B4-BE49-F238E27FC236}">
                <a16:creationId xmlns:a16="http://schemas.microsoft.com/office/drawing/2014/main" id="{7FFF8760-90BD-4F41-A770-5AAB25712331}"/>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677661" y="944038"/>
            <a:ext cx="1459001" cy="14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413D296-D37A-46A4-9140-CA14A180EEC5}"/>
              </a:ext>
            </a:extLst>
          </p:cNvPr>
          <p:cNvSpPr/>
          <p:nvPr/>
        </p:nvSpPr>
        <p:spPr>
          <a:xfrm>
            <a:off x="1407162" y="2662663"/>
            <a:ext cx="7166567" cy="1631216"/>
          </a:xfrm>
          <a:prstGeom prst="rect">
            <a:avLst/>
          </a:prstGeom>
        </p:spPr>
        <p:txBody>
          <a:bodyPr wrap="square">
            <a:spAutoFit/>
          </a:bodyPr>
          <a:lstStyle/>
          <a:p>
            <a:pPr algn="ctr"/>
            <a:r>
              <a:rPr lang="en-US" sz="2000" dirty="0">
                <a:solidFill>
                  <a:srgbClr val="181818"/>
                </a:solidFill>
                <a:ea typeface="Times New Roman" panose="02020603050405020304" pitchFamily="18" charset="0"/>
              </a:rPr>
              <a:t>The 2021 Annual Conference, will be held </a:t>
            </a:r>
            <a:r>
              <a:rPr lang="en-US" sz="2000" dirty="0">
                <a:solidFill>
                  <a:srgbClr val="FF0000"/>
                </a:solidFill>
                <a:ea typeface="Times New Roman" panose="02020603050405020304" pitchFamily="18" charset="0"/>
              </a:rPr>
              <a:t>November 15-17</a:t>
            </a:r>
            <a:r>
              <a:rPr lang="en-US" sz="2000" dirty="0">
                <a:solidFill>
                  <a:srgbClr val="181818"/>
                </a:solidFill>
                <a:ea typeface="Times New Roman" panose="02020603050405020304" pitchFamily="18" charset="0"/>
              </a:rPr>
              <a:t> in Montgomery, Alabama at the Renaissance Montgomery Hotel &amp; Spa at the Convention Center, in collaboration with the Alabama Law Enforcement Agency (ALEA) State Bureau of Investigation. Conference registration and hotel accommodations are now open!</a:t>
            </a:r>
            <a:endParaRPr lang="en-US" sz="2000" dirty="0"/>
          </a:p>
        </p:txBody>
      </p:sp>
      <p:sp>
        <p:nvSpPr>
          <p:cNvPr id="9" name="Rectangle 8">
            <a:extLst>
              <a:ext uri="{FF2B5EF4-FFF2-40B4-BE49-F238E27FC236}">
                <a16:creationId xmlns:a16="http://schemas.microsoft.com/office/drawing/2014/main" id="{968D79A0-198B-4CF5-961B-BE171C0B765D}"/>
              </a:ext>
            </a:extLst>
          </p:cNvPr>
          <p:cNvSpPr/>
          <p:nvPr/>
        </p:nvSpPr>
        <p:spPr>
          <a:xfrm>
            <a:off x="2438401" y="4699819"/>
            <a:ext cx="4454012" cy="507831"/>
          </a:xfrm>
          <a:prstGeom prst="rect">
            <a:avLst/>
          </a:prstGeom>
        </p:spPr>
        <p:txBody>
          <a:bodyPr wrap="square">
            <a:spAutoFit/>
          </a:bodyPr>
          <a:lstStyle/>
          <a:p>
            <a:r>
              <a:rPr lang="en-US" sz="1350" dirty="0">
                <a:hlinkClick r:id="rId3"/>
              </a:rPr>
              <a:t>https://nllea.org/Event/Registration?id=14</a:t>
            </a:r>
            <a:endParaRPr lang="en-US" sz="1350" dirty="0"/>
          </a:p>
          <a:p>
            <a:endParaRPr lang="en-US" sz="1350" dirty="0"/>
          </a:p>
        </p:txBody>
      </p:sp>
    </p:spTree>
    <p:extLst>
      <p:ext uri="{BB962C8B-B14F-4D97-AF65-F5344CB8AC3E}">
        <p14:creationId xmlns:p14="http://schemas.microsoft.com/office/powerpoint/2010/main" val="415020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5E1E1F7-5D32-4E5E-8907-9607D0AB9E84}"/>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4914407D-7072-4034-843F-0FD205E9A9ED}"/>
              </a:ext>
            </a:extLst>
          </p:cNvPr>
          <p:cNvSpPr>
            <a:spLocks noGrp="1"/>
          </p:cNvSpPr>
          <p:nvPr>
            <p:ph type="sldNum" sz="quarter" idx="4"/>
          </p:nvPr>
        </p:nvSpPr>
        <p:spPr/>
        <p:txBody>
          <a:bodyPr/>
          <a:lstStyle/>
          <a:p>
            <a:fld id="{A339896C-E2EF-470F-BA91-85D676E592B3}" type="slidenum">
              <a:rPr lang="en-US" smtClean="0"/>
              <a:t>15</a:t>
            </a:fld>
            <a:endParaRPr lang="en-US" dirty="0"/>
          </a:p>
        </p:txBody>
      </p:sp>
      <p:graphicFrame>
        <p:nvGraphicFramePr>
          <p:cNvPr id="5" name="Table 4">
            <a:extLst>
              <a:ext uri="{FF2B5EF4-FFF2-40B4-BE49-F238E27FC236}">
                <a16:creationId xmlns:a16="http://schemas.microsoft.com/office/drawing/2014/main" id="{D85D14CB-32D6-49CD-8EF2-FA775DEBCABE}"/>
              </a:ext>
            </a:extLst>
          </p:cNvPr>
          <p:cNvGraphicFramePr>
            <a:graphicFrameLocks noGrp="1"/>
          </p:cNvGraphicFramePr>
          <p:nvPr>
            <p:extLst>
              <p:ext uri="{D42A27DB-BD31-4B8C-83A1-F6EECF244321}">
                <p14:modId xmlns:p14="http://schemas.microsoft.com/office/powerpoint/2010/main" val="1351776375"/>
              </p:ext>
            </p:extLst>
          </p:nvPr>
        </p:nvGraphicFramePr>
        <p:xfrm>
          <a:off x="968477" y="769615"/>
          <a:ext cx="7207045" cy="1876543"/>
        </p:xfrm>
        <a:graphic>
          <a:graphicData uri="http://schemas.openxmlformats.org/drawingml/2006/table">
            <a:tbl>
              <a:tblPr/>
              <a:tblGrid>
                <a:gridCol w="2702997">
                  <a:extLst>
                    <a:ext uri="{9D8B030D-6E8A-4147-A177-3AD203B41FA5}">
                      <a16:colId xmlns:a16="http://schemas.microsoft.com/office/drawing/2014/main" val="3867536873"/>
                    </a:ext>
                  </a:extLst>
                </a:gridCol>
                <a:gridCol w="4504048">
                  <a:extLst>
                    <a:ext uri="{9D8B030D-6E8A-4147-A177-3AD203B41FA5}">
                      <a16:colId xmlns:a16="http://schemas.microsoft.com/office/drawing/2014/main" val="201145345"/>
                    </a:ext>
                  </a:extLst>
                </a:gridCol>
              </a:tblGrid>
              <a:tr h="1876543">
                <a:tc>
                  <a:txBody>
                    <a:bodyPr/>
                    <a:lstStyle/>
                    <a:p>
                      <a:r>
                        <a:rPr lang="en-US" sz="3200" dirty="0">
                          <a:effectLst/>
                        </a:rPr>
                        <a:t>January 31-February 3, 2022</a:t>
                      </a:r>
                    </a:p>
                  </a:txBody>
                  <a:tcPr marL="0" marR="0" marT="0" marB="0" anchor="ctr">
                    <a:lnL>
                      <a:noFill/>
                    </a:lnL>
                    <a:lnR>
                      <a:noFill/>
                    </a:lnR>
                    <a:lnT>
                      <a:noFill/>
                    </a:lnT>
                    <a:lnB>
                      <a:noFill/>
                    </a:lnB>
                    <a:solidFill>
                      <a:srgbClr val="FFFFFF"/>
                    </a:solidFill>
                  </a:tcPr>
                </a:tc>
                <a:tc>
                  <a:txBody>
                    <a:bodyPr/>
                    <a:lstStyle/>
                    <a:p>
                      <a:r>
                        <a:rPr lang="en-US" sz="3200" dirty="0">
                          <a:effectLst/>
                        </a:rPr>
                        <a:t>Gaylord National (National Harbor, MD)</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79693998"/>
                  </a:ext>
                </a:extLst>
              </a:tr>
            </a:tbl>
          </a:graphicData>
        </a:graphic>
      </p:graphicFrame>
      <p:sp>
        <p:nvSpPr>
          <p:cNvPr id="6" name="Rectangle 5">
            <a:extLst>
              <a:ext uri="{FF2B5EF4-FFF2-40B4-BE49-F238E27FC236}">
                <a16:creationId xmlns:a16="http://schemas.microsoft.com/office/drawing/2014/main" id="{1388D95C-EAAE-476C-9542-DF7A8E33A7D6}"/>
              </a:ext>
            </a:extLst>
          </p:cNvPr>
          <p:cNvSpPr/>
          <p:nvPr/>
        </p:nvSpPr>
        <p:spPr>
          <a:xfrm>
            <a:off x="530942" y="2646159"/>
            <a:ext cx="7688742" cy="2585323"/>
          </a:xfrm>
          <a:prstGeom prst="rect">
            <a:avLst/>
          </a:prstGeom>
        </p:spPr>
        <p:txBody>
          <a:bodyPr wrap="square">
            <a:spAutoFit/>
          </a:bodyPr>
          <a:lstStyle/>
          <a:p>
            <a:r>
              <a:rPr lang="en-US" dirty="0">
                <a:latin typeface="Lato"/>
              </a:rPr>
              <a:t>CADCA’s National Leadership Forum is a four-day conference packed with multiple adult and youth-oriented opportunities to learn the latest strategies to fight substance misuse and hear from nationally-known experts and policymakers with a full day dedicated to Capitol Hill events. The Forum is held in the Washington, DC area every year, normally the first week of February and brings together more than 2,700 participants representing community anti-drug coalitions, government leaders, youth, addiction treatment professionals, researchers, educators, law enforcement professionals, youth and faith-based leaders.</a:t>
            </a:r>
            <a:endParaRPr lang="en-US" dirty="0"/>
          </a:p>
        </p:txBody>
      </p:sp>
      <p:sp>
        <p:nvSpPr>
          <p:cNvPr id="7" name="Rectangle 6">
            <a:extLst>
              <a:ext uri="{FF2B5EF4-FFF2-40B4-BE49-F238E27FC236}">
                <a16:creationId xmlns:a16="http://schemas.microsoft.com/office/drawing/2014/main" id="{5EC97B5A-5B29-480D-B6D6-D798B4B67A20}"/>
              </a:ext>
            </a:extLst>
          </p:cNvPr>
          <p:cNvSpPr/>
          <p:nvPr/>
        </p:nvSpPr>
        <p:spPr>
          <a:xfrm>
            <a:off x="1508293" y="5553246"/>
            <a:ext cx="5296643" cy="584775"/>
          </a:xfrm>
          <a:prstGeom prst="rect">
            <a:avLst/>
          </a:prstGeom>
        </p:spPr>
        <p:txBody>
          <a:bodyPr wrap="none">
            <a:spAutoFit/>
          </a:bodyPr>
          <a:lstStyle/>
          <a:p>
            <a:r>
              <a:rPr lang="en-US" sz="3200" dirty="0"/>
              <a:t>https://www.cadca.org/events</a:t>
            </a:r>
          </a:p>
        </p:txBody>
      </p:sp>
    </p:spTree>
    <p:extLst>
      <p:ext uri="{BB962C8B-B14F-4D97-AF65-F5344CB8AC3E}">
        <p14:creationId xmlns:p14="http://schemas.microsoft.com/office/powerpoint/2010/main" val="281049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45B915-74A7-41D1-A718-3787723EFF37}"/>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B08F5743-A7A3-452E-872B-D78E768F2A43}"/>
              </a:ext>
            </a:extLst>
          </p:cNvPr>
          <p:cNvSpPr>
            <a:spLocks noGrp="1"/>
          </p:cNvSpPr>
          <p:nvPr>
            <p:ph type="sldNum" sz="quarter" idx="4"/>
          </p:nvPr>
        </p:nvSpPr>
        <p:spPr/>
        <p:txBody>
          <a:bodyPr/>
          <a:lstStyle/>
          <a:p>
            <a:fld id="{A339896C-E2EF-470F-BA91-85D676E592B3}" type="slidenum">
              <a:rPr lang="en-US" smtClean="0"/>
              <a:t>16</a:t>
            </a:fld>
            <a:endParaRPr lang="en-US" dirty="0"/>
          </a:p>
        </p:txBody>
      </p:sp>
      <p:pic>
        <p:nvPicPr>
          <p:cNvPr id="2050" name="Picture 2" descr="logo_main">
            <a:extLst>
              <a:ext uri="{FF2B5EF4-FFF2-40B4-BE49-F238E27FC236}">
                <a16:creationId xmlns:a16="http://schemas.microsoft.com/office/drawing/2014/main" id="{0F252D18-3C9B-476F-B7DE-AF53F82E8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23" y="797495"/>
            <a:ext cx="3669276" cy="16144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1ED448-B13A-4E7D-9F6C-9BEB8C2C295E}"/>
              </a:ext>
            </a:extLst>
          </p:cNvPr>
          <p:cNvPicPr>
            <a:picLocks noChangeAspect="1"/>
          </p:cNvPicPr>
          <p:nvPr/>
        </p:nvPicPr>
        <p:blipFill>
          <a:blip r:embed="rId3"/>
          <a:stretch>
            <a:fillRect/>
          </a:stretch>
        </p:blipFill>
        <p:spPr>
          <a:xfrm>
            <a:off x="4649267" y="1349470"/>
            <a:ext cx="3857625" cy="4343400"/>
          </a:xfrm>
          <a:prstGeom prst="rect">
            <a:avLst/>
          </a:prstGeom>
        </p:spPr>
      </p:pic>
      <p:sp>
        <p:nvSpPr>
          <p:cNvPr id="6" name="Rectangle 5">
            <a:extLst>
              <a:ext uri="{FF2B5EF4-FFF2-40B4-BE49-F238E27FC236}">
                <a16:creationId xmlns:a16="http://schemas.microsoft.com/office/drawing/2014/main" id="{E8521AE6-6404-44AD-BE3A-74ED12BF910F}"/>
              </a:ext>
            </a:extLst>
          </p:cNvPr>
          <p:cNvSpPr/>
          <p:nvPr/>
        </p:nvSpPr>
        <p:spPr>
          <a:xfrm>
            <a:off x="224462" y="2870708"/>
            <a:ext cx="4270272" cy="461665"/>
          </a:xfrm>
          <a:prstGeom prst="rect">
            <a:avLst/>
          </a:prstGeom>
        </p:spPr>
        <p:txBody>
          <a:bodyPr wrap="none">
            <a:spAutoFit/>
          </a:bodyPr>
          <a:lstStyle/>
          <a:p>
            <a:r>
              <a:rPr lang="en-US" sz="2400" dirty="0"/>
              <a:t>https://lifesaversconference.org</a:t>
            </a:r>
            <a:r>
              <a:rPr lang="en-US" dirty="0"/>
              <a:t>/</a:t>
            </a:r>
          </a:p>
        </p:txBody>
      </p:sp>
    </p:spTree>
    <p:extLst>
      <p:ext uri="{BB962C8B-B14F-4D97-AF65-F5344CB8AC3E}">
        <p14:creationId xmlns:p14="http://schemas.microsoft.com/office/powerpoint/2010/main" val="37855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5CFDF6-BFEF-42B2-8DE4-57EBEE08B588}"/>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FE4F9538-3460-48FE-89F7-3391FBD08C37}"/>
              </a:ext>
            </a:extLst>
          </p:cNvPr>
          <p:cNvSpPr>
            <a:spLocks noGrp="1"/>
          </p:cNvSpPr>
          <p:nvPr>
            <p:ph type="sldNum" sz="quarter" idx="4"/>
          </p:nvPr>
        </p:nvSpPr>
        <p:spPr/>
        <p:txBody>
          <a:bodyPr/>
          <a:lstStyle/>
          <a:p>
            <a:fld id="{A339896C-E2EF-470F-BA91-85D676E592B3}" type="slidenum">
              <a:rPr lang="en-US" smtClean="0"/>
              <a:t>17</a:t>
            </a:fld>
            <a:endParaRPr lang="en-US" dirty="0"/>
          </a:p>
        </p:txBody>
      </p:sp>
      <p:pic>
        <p:nvPicPr>
          <p:cNvPr id="1026" name="Picture 2" descr="Home">
            <a:extLst>
              <a:ext uri="{FF2B5EF4-FFF2-40B4-BE49-F238E27FC236}">
                <a16:creationId xmlns:a16="http://schemas.microsoft.com/office/drawing/2014/main" id="{31247227-DF74-48FC-B754-979D303727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59" y="762748"/>
            <a:ext cx="7403690" cy="9845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AD24C87-2DE9-464C-BD7B-E71EEBCC7F8C}"/>
              </a:ext>
            </a:extLst>
          </p:cNvPr>
          <p:cNvPicPr>
            <a:picLocks noChangeAspect="1"/>
          </p:cNvPicPr>
          <p:nvPr/>
        </p:nvPicPr>
        <p:blipFill>
          <a:blip r:embed="rId3"/>
          <a:stretch>
            <a:fillRect/>
          </a:stretch>
        </p:blipFill>
        <p:spPr>
          <a:xfrm>
            <a:off x="543557" y="2652601"/>
            <a:ext cx="7865806" cy="2458064"/>
          </a:xfrm>
          <a:prstGeom prst="rect">
            <a:avLst/>
          </a:prstGeom>
        </p:spPr>
      </p:pic>
      <p:sp>
        <p:nvSpPr>
          <p:cNvPr id="7" name="Rectangle 6">
            <a:extLst>
              <a:ext uri="{FF2B5EF4-FFF2-40B4-BE49-F238E27FC236}">
                <a16:creationId xmlns:a16="http://schemas.microsoft.com/office/drawing/2014/main" id="{B06A72F6-EE6A-434B-B211-9CFA7644CDE9}"/>
              </a:ext>
            </a:extLst>
          </p:cNvPr>
          <p:cNvSpPr/>
          <p:nvPr/>
        </p:nvSpPr>
        <p:spPr>
          <a:xfrm>
            <a:off x="3222522" y="1590899"/>
            <a:ext cx="2698955" cy="830997"/>
          </a:xfrm>
          <a:prstGeom prst="rect">
            <a:avLst/>
          </a:prstGeom>
        </p:spPr>
        <p:txBody>
          <a:bodyPr wrap="square">
            <a:spAutoFit/>
          </a:bodyPr>
          <a:lstStyle/>
          <a:p>
            <a:r>
              <a:rPr lang="en-US" sz="2400" b="1" dirty="0">
                <a:solidFill>
                  <a:srgbClr val="000000"/>
                </a:solidFill>
                <a:latin typeface="acumin-pro"/>
              </a:rPr>
              <a:t>April 18-21, 2022</a:t>
            </a:r>
          </a:p>
          <a:p>
            <a:r>
              <a:rPr lang="en-US" sz="2400" b="1" dirty="0">
                <a:solidFill>
                  <a:srgbClr val="000000"/>
                </a:solidFill>
                <a:latin typeface="acumin-pro"/>
              </a:rPr>
              <a:t>Atlanta, GA</a:t>
            </a:r>
          </a:p>
        </p:txBody>
      </p:sp>
      <p:sp>
        <p:nvSpPr>
          <p:cNvPr id="8" name="Rectangle 7">
            <a:extLst>
              <a:ext uri="{FF2B5EF4-FFF2-40B4-BE49-F238E27FC236}">
                <a16:creationId xmlns:a16="http://schemas.microsoft.com/office/drawing/2014/main" id="{9C3B3DA3-4BB1-42B7-9CEC-DFBA09BFF4E3}"/>
              </a:ext>
            </a:extLst>
          </p:cNvPr>
          <p:cNvSpPr/>
          <p:nvPr/>
        </p:nvSpPr>
        <p:spPr>
          <a:xfrm>
            <a:off x="2011618" y="5398264"/>
            <a:ext cx="5120761" cy="584775"/>
          </a:xfrm>
          <a:prstGeom prst="rect">
            <a:avLst/>
          </a:prstGeom>
        </p:spPr>
        <p:txBody>
          <a:bodyPr wrap="none">
            <a:spAutoFit/>
          </a:bodyPr>
          <a:lstStyle/>
          <a:p>
            <a:r>
              <a:rPr lang="en-US" sz="3200" dirty="0"/>
              <a:t>https://www.rx-summit.com/</a:t>
            </a:r>
          </a:p>
        </p:txBody>
      </p:sp>
    </p:spTree>
    <p:extLst>
      <p:ext uri="{BB962C8B-B14F-4D97-AF65-F5344CB8AC3E}">
        <p14:creationId xmlns:p14="http://schemas.microsoft.com/office/powerpoint/2010/main" val="2352600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A148E-99B4-4F78-974C-BDFA70D180EA}"/>
              </a:ext>
            </a:extLst>
          </p:cNvPr>
          <p:cNvSpPr>
            <a:spLocks noGrp="1"/>
          </p:cNvSpPr>
          <p:nvPr>
            <p:ph idx="1"/>
          </p:nvPr>
        </p:nvSpPr>
        <p:spPr>
          <a:xfrm>
            <a:off x="608823" y="1117352"/>
            <a:ext cx="7926353" cy="4988480"/>
          </a:xfrm>
        </p:spPr>
        <p:txBody>
          <a:bodyPr/>
          <a:lstStyle/>
          <a:p>
            <a:pPr algn="ctr" fontAlgn="base"/>
            <a:r>
              <a:rPr lang="en-US" sz="2700" b="1" dirty="0"/>
              <a:t>Alcohol Policy 19: Building a Framework for Change</a:t>
            </a:r>
          </a:p>
          <a:p>
            <a:pPr marL="0" indent="0">
              <a:buNone/>
            </a:pPr>
            <a:endParaRPr lang="en-US" dirty="0"/>
          </a:p>
        </p:txBody>
      </p:sp>
      <p:sp>
        <p:nvSpPr>
          <p:cNvPr id="3" name="Date Placeholder 2">
            <a:extLst>
              <a:ext uri="{FF2B5EF4-FFF2-40B4-BE49-F238E27FC236}">
                <a16:creationId xmlns:a16="http://schemas.microsoft.com/office/drawing/2014/main" id="{DD243462-7E5D-40A5-904B-6E355DD0CE79}"/>
              </a:ext>
            </a:extLst>
          </p:cNvPr>
          <p:cNvSpPr>
            <a:spLocks noGrp="1"/>
          </p:cNvSpPr>
          <p:nvPr>
            <p:ph type="dt" sz="half" idx="2"/>
          </p:nvPr>
        </p:nvSpPr>
        <p:spPr/>
        <p:txBody>
          <a:bodyPr/>
          <a:lstStyle/>
          <a:p>
            <a:fld id="{63CB888A-206F-45AF-950E-B021DFB8B450}" type="datetime1">
              <a:rPr lang="en-US" smtClean="0"/>
              <a:t>8/11/2021</a:t>
            </a:fld>
            <a:endParaRPr lang="en-US" dirty="0"/>
          </a:p>
        </p:txBody>
      </p:sp>
      <p:sp>
        <p:nvSpPr>
          <p:cNvPr id="4" name="AutoShape 2">
            <a:extLst>
              <a:ext uri="{FF2B5EF4-FFF2-40B4-BE49-F238E27FC236}">
                <a16:creationId xmlns:a16="http://schemas.microsoft.com/office/drawing/2014/main" id="{1555E1F3-9B51-4F20-A45B-3C5B7DCF5C2F}"/>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Rectangle 4">
            <a:extLst>
              <a:ext uri="{FF2B5EF4-FFF2-40B4-BE49-F238E27FC236}">
                <a16:creationId xmlns:a16="http://schemas.microsoft.com/office/drawing/2014/main" id="{0358D001-644D-4DB6-9A3E-0C0AAF0F547F}"/>
              </a:ext>
            </a:extLst>
          </p:cNvPr>
          <p:cNvSpPr>
            <a:spLocks noChangeArrowheads="1"/>
          </p:cNvSpPr>
          <p:nvPr/>
        </p:nvSpPr>
        <p:spPr bwMode="auto">
          <a:xfrm>
            <a:off x="638914" y="1660395"/>
            <a:ext cx="7697755" cy="1477328"/>
          </a:xfrm>
          <a:prstGeom prst="rect">
            <a:avLst/>
          </a:prstGeom>
          <a:solidFill>
            <a:srgbClr val="33579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2400" dirty="0">
                <a:solidFill>
                  <a:schemeClr val="bg1"/>
                </a:solidFill>
                <a:latin typeface="Impact" panose="020B080603090205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Alcohol Policy 19/AP19 Conference</a:t>
            </a:r>
            <a:endParaRPr lang="en-US" altLang="en-US" sz="2400" dirty="0">
              <a:solidFill>
                <a:schemeClr val="bg1"/>
              </a:solidFill>
            </a:endParaRPr>
          </a:p>
          <a:p>
            <a:pPr algn="ctr" defTabSz="685800"/>
            <a:r>
              <a:rPr lang="en-US" altLang="en-US" sz="2400" dirty="0">
                <a:solidFill>
                  <a:schemeClr val="bg1"/>
                </a:solidFill>
                <a:latin typeface="Tahoma" panose="020B0604030504040204" pitchFamily="34" charset="0"/>
                <a:cs typeface="Tahoma" panose="020B0604030504040204" pitchFamily="34" charset="0"/>
              </a:rPr>
              <a:t>Apr 27, 2022, 2:00 PM</a:t>
            </a:r>
          </a:p>
          <a:p>
            <a:pPr algn="ctr" defTabSz="685800"/>
            <a:r>
              <a:rPr lang="en-US" altLang="en-US" sz="2400" dirty="0">
                <a:solidFill>
                  <a:schemeClr val="bg1"/>
                </a:solidFill>
                <a:latin typeface="Tahoma" panose="020B0604030504040204" pitchFamily="34" charset="0"/>
                <a:cs typeface="Tahoma" panose="020B0604030504040204" pitchFamily="34" charset="0"/>
              </a:rPr>
              <a:t>Renaissance Arlington Capital View Hotel</a:t>
            </a:r>
            <a:endParaRPr lang="en-US" altLang="en-US" sz="2400" dirty="0">
              <a:solidFill>
                <a:schemeClr val="bg1"/>
              </a:solidFill>
            </a:endParaRPr>
          </a:p>
          <a:p>
            <a:pPr algn="ctr" defTabSz="685800"/>
            <a:r>
              <a:rPr lang="en-US" altLang="en-US" sz="2400" dirty="0">
                <a:solidFill>
                  <a:schemeClr val="bg1"/>
                </a:solidFill>
                <a:latin typeface="proxima-n-w01-reg"/>
                <a:cs typeface="Arial" panose="020B0604020202020204" pitchFamily="34" charset="0"/>
                <a:hlinkClick r:id="rId2">
                  <a:extLst>
                    <a:ext uri="{A12FA001-AC4F-418D-AE19-62706E023703}">
                      <ahyp:hlinkClr xmlns:ahyp="http://schemas.microsoft.com/office/drawing/2018/hyperlinkcolor" val="tx"/>
                    </a:ext>
                  </a:extLst>
                </a:hlinkClick>
              </a:rPr>
              <a:t>Register Now</a:t>
            </a:r>
            <a:endParaRPr lang="en-US" altLang="en-US" sz="2400" dirty="0">
              <a:solidFill>
                <a:schemeClr val="bg1"/>
              </a:solidFill>
            </a:endParaRPr>
          </a:p>
        </p:txBody>
      </p:sp>
      <p:sp>
        <p:nvSpPr>
          <p:cNvPr id="8" name="Rectangle 7">
            <a:extLst>
              <a:ext uri="{FF2B5EF4-FFF2-40B4-BE49-F238E27FC236}">
                <a16:creationId xmlns:a16="http://schemas.microsoft.com/office/drawing/2014/main" id="{3B48A3DC-1574-40B9-9F87-187CAD1E2701}"/>
              </a:ext>
            </a:extLst>
          </p:cNvPr>
          <p:cNvSpPr/>
          <p:nvPr/>
        </p:nvSpPr>
        <p:spPr>
          <a:xfrm>
            <a:off x="669006" y="3314701"/>
            <a:ext cx="7697755" cy="2585323"/>
          </a:xfrm>
          <a:prstGeom prst="rect">
            <a:avLst/>
          </a:prstGeom>
        </p:spPr>
        <p:txBody>
          <a:bodyPr wrap="square">
            <a:spAutoFit/>
          </a:bodyPr>
          <a:lstStyle/>
          <a:p>
            <a:pPr fontAlgn="base"/>
            <a:r>
              <a:rPr lang="en-US" dirty="0">
                <a:solidFill>
                  <a:srgbClr val="253A7C"/>
                </a:solidFill>
                <a:latin typeface="avenir-lt-w01_35-light1475496"/>
              </a:rPr>
              <a:t>The 19th in a series of conferences on preventing and reducing alcohol-related problems using public policy strategies.</a:t>
            </a:r>
            <a:endParaRPr lang="en-US" dirty="0"/>
          </a:p>
          <a:p>
            <a:pPr fontAlgn="base"/>
            <a:r>
              <a:rPr lang="en-US" dirty="0">
                <a:solidFill>
                  <a:srgbClr val="253A7C"/>
                </a:solidFill>
                <a:latin typeface="avenir-lt-w01_35-light1475496"/>
              </a:rPr>
              <a:t>​</a:t>
            </a:r>
            <a:endParaRPr lang="en-US" dirty="0"/>
          </a:p>
          <a:p>
            <a:pPr fontAlgn="base"/>
            <a:r>
              <a:rPr lang="en-US" dirty="0">
                <a:solidFill>
                  <a:srgbClr val="253A7C"/>
                </a:solidFill>
                <a:latin typeface="avenir-lt-w01_35-light1475496"/>
              </a:rPr>
              <a:t>The alcohol policy conferences are a series that, from its outset in 1981, has been a forum for researchers, community practitioners, and public officials to meet and exchange findings, explore evidence-based solutions, and consider adoption of policies aimed at minimizing risks associated with alcohol use. The conferences have been organized by governmental, non-governmental and private organizations over the years.</a:t>
            </a:r>
            <a:endParaRPr lang="en-US" dirty="0"/>
          </a:p>
        </p:txBody>
      </p:sp>
    </p:spTree>
    <p:extLst>
      <p:ext uri="{BB962C8B-B14F-4D97-AF65-F5344CB8AC3E}">
        <p14:creationId xmlns:p14="http://schemas.microsoft.com/office/powerpoint/2010/main" val="365869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0A52A3-5E2A-4A3E-88E7-63DCD6BCD77C}"/>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6F0B0A41-5156-4BA4-9478-CFDD7378ABE4}"/>
              </a:ext>
            </a:extLst>
          </p:cNvPr>
          <p:cNvSpPr>
            <a:spLocks noGrp="1"/>
          </p:cNvSpPr>
          <p:nvPr>
            <p:ph type="sldNum" sz="quarter" idx="4"/>
          </p:nvPr>
        </p:nvSpPr>
        <p:spPr/>
        <p:txBody>
          <a:bodyPr/>
          <a:lstStyle/>
          <a:p>
            <a:fld id="{A339896C-E2EF-470F-BA91-85D676E592B3}" type="slidenum">
              <a:rPr lang="en-US" smtClean="0"/>
              <a:t>19</a:t>
            </a:fld>
            <a:endParaRPr lang="en-US" dirty="0"/>
          </a:p>
        </p:txBody>
      </p:sp>
      <p:sp>
        <p:nvSpPr>
          <p:cNvPr id="6" name="Rectangle 5">
            <a:extLst>
              <a:ext uri="{FF2B5EF4-FFF2-40B4-BE49-F238E27FC236}">
                <a16:creationId xmlns:a16="http://schemas.microsoft.com/office/drawing/2014/main" id="{98FB4EE2-DC1F-46DF-BE06-8404CF87DC72}"/>
              </a:ext>
            </a:extLst>
          </p:cNvPr>
          <p:cNvSpPr/>
          <p:nvPr/>
        </p:nvSpPr>
        <p:spPr>
          <a:xfrm>
            <a:off x="1550622" y="3136612"/>
            <a:ext cx="6676764" cy="584775"/>
          </a:xfrm>
          <a:prstGeom prst="rect">
            <a:avLst/>
          </a:prstGeom>
        </p:spPr>
        <p:txBody>
          <a:bodyPr wrap="none">
            <a:spAutoFit/>
          </a:bodyPr>
          <a:lstStyle/>
          <a:p>
            <a:r>
              <a:rPr lang="en-US" sz="3200" b="1" dirty="0"/>
              <a:t>Fentanyl Test Strip Program and OEND</a:t>
            </a:r>
          </a:p>
        </p:txBody>
      </p:sp>
    </p:spTree>
    <p:extLst>
      <p:ext uri="{BB962C8B-B14F-4D97-AF65-F5344CB8AC3E}">
        <p14:creationId xmlns:p14="http://schemas.microsoft.com/office/powerpoint/2010/main" val="52940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411" y="1327759"/>
            <a:ext cx="7970952" cy="4258849"/>
          </a:xfrm>
        </p:spPr>
        <p:txBody>
          <a:bodyPr/>
          <a:lstStyle/>
          <a:p>
            <a:r>
              <a:rPr lang="en-US" sz="3200" b="1" dirty="0"/>
              <a:t>What we will cover:</a:t>
            </a:r>
          </a:p>
          <a:p>
            <a:pPr marL="457200" indent="-457200">
              <a:buFont typeface="+mj-lt"/>
              <a:buAutoNum type="arabicPeriod"/>
            </a:pPr>
            <a:r>
              <a:rPr lang="en-US" dirty="0"/>
              <a:t>General Updates and Announcements</a:t>
            </a:r>
          </a:p>
          <a:p>
            <a:pPr marL="457200" indent="-457200">
              <a:buFont typeface="+mj-lt"/>
              <a:buAutoNum type="arabicPeriod"/>
            </a:pPr>
            <a:r>
              <a:rPr lang="en-US" dirty="0"/>
              <a:t>Upcoming Training Events/Conferences</a:t>
            </a:r>
          </a:p>
          <a:p>
            <a:pPr marL="457200" indent="-457200">
              <a:buFont typeface="+mj-lt"/>
              <a:buAutoNum type="arabicPeriod"/>
            </a:pPr>
            <a:r>
              <a:rPr lang="en-US" dirty="0"/>
              <a:t>Fentanyl Test Strip Program and OEND</a:t>
            </a:r>
          </a:p>
          <a:p>
            <a:pPr marL="457200" indent="-457200">
              <a:buFont typeface="+mj-lt"/>
              <a:buAutoNum type="arabicPeriod"/>
            </a:pPr>
            <a:r>
              <a:rPr lang="en-US" dirty="0"/>
              <a:t>New funding opportunities</a:t>
            </a:r>
          </a:p>
          <a:p>
            <a:pPr marL="457200" indent="-457200">
              <a:buFont typeface="+mj-lt"/>
              <a:buAutoNum type="arabicPeriod"/>
            </a:pPr>
            <a:r>
              <a:rPr lang="en-US" dirty="0"/>
              <a:t>CTC/CORE Survey Data Collection</a:t>
            </a:r>
          </a:p>
          <a:p>
            <a:pPr marL="457200" indent="-457200">
              <a:buFont typeface="+mj-lt"/>
              <a:buAutoNum type="arabicPeriod"/>
            </a:pPr>
            <a:r>
              <a:rPr lang="en-US" dirty="0"/>
              <a:t>FY22 Funding and Compliance Contract</a:t>
            </a:r>
          </a:p>
          <a:p>
            <a:pPr marL="457200" indent="-457200">
              <a:buFont typeface="+mj-lt"/>
              <a:buAutoNum type="arabicPeriod"/>
            </a:pPr>
            <a:r>
              <a:rPr lang="en-US" dirty="0"/>
              <a:t>FY22 Primary Prevention Services Manual</a:t>
            </a:r>
          </a:p>
          <a:p>
            <a:pPr marL="457200" indent="-457200">
              <a:buFont typeface="+mj-lt"/>
              <a:buAutoNum type="arabicPeriod"/>
            </a:pPr>
            <a:r>
              <a:rPr lang="en-US" dirty="0"/>
              <a:t>FY 22 Data Reporting</a:t>
            </a:r>
          </a:p>
          <a:p>
            <a:endParaRPr lang="en-US" dirty="0"/>
          </a:p>
          <a:p>
            <a:endParaRPr lang="en-US" dirty="0"/>
          </a:p>
          <a:p>
            <a:endParaRPr lang="en-US" dirty="0"/>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2</a:t>
            </a:fld>
            <a:endParaRPr lang="en-US" dirty="0"/>
          </a:p>
        </p:txBody>
      </p:sp>
    </p:spTree>
    <p:extLst>
      <p:ext uri="{BB962C8B-B14F-4D97-AF65-F5344CB8AC3E}">
        <p14:creationId xmlns:p14="http://schemas.microsoft.com/office/powerpoint/2010/main" val="3993918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BE6196D-37FC-48B2-8709-43190AD4CCA0}"/>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1A8458E2-FAAE-4D93-8227-48216E38F7C8}"/>
              </a:ext>
            </a:extLst>
          </p:cNvPr>
          <p:cNvSpPr>
            <a:spLocks noGrp="1"/>
          </p:cNvSpPr>
          <p:nvPr>
            <p:ph type="sldNum" sz="quarter" idx="4"/>
          </p:nvPr>
        </p:nvSpPr>
        <p:spPr/>
        <p:txBody>
          <a:bodyPr/>
          <a:lstStyle/>
          <a:p>
            <a:fld id="{A339896C-E2EF-470F-BA91-85D676E592B3}" type="slidenum">
              <a:rPr lang="en-US" smtClean="0"/>
              <a:t>20</a:t>
            </a:fld>
            <a:endParaRPr lang="en-US" dirty="0"/>
          </a:p>
        </p:txBody>
      </p:sp>
      <p:sp>
        <p:nvSpPr>
          <p:cNvPr id="5" name="Rectangle 4">
            <a:extLst>
              <a:ext uri="{FF2B5EF4-FFF2-40B4-BE49-F238E27FC236}">
                <a16:creationId xmlns:a16="http://schemas.microsoft.com/office/drawing/2014/main" id="{871FF796-1CAF-42A5-A8A9-C2594F537B2A}"/>
              </a:ext>
            </a:extLst>
          </p:cNvPr>
          <p:cNvSpPr/>
          <p:nvPr/>
        </p:nvSpPr>
        <p:spPr>
          <a:xfrm>
            <a:off x="2160170" y="1042220"/>
            <a:ext cx="5265174" cy="1077218"/>
          </a:xfrm>
          <a:prstGeom prst="rect">
            <a:avLst/>
          </a:prstGeom>
        </p:spPr>
        <p:txBody>
          <a:bodyPr wrap="square">
            <a:spAutoFit/>
          </a:bodyPr>
          <a:lstStyle/>
          <a:p>
            <a:r>
              <a:rPr lang="en-US" sz="3200" b="1" dirty="0">
                <a:solidFill>
                  <a:srgbClr val="008080"/>
                </a:solidFill>
              </a:rPr>
              <a:t>The New Fentanyl Test Strip Distribution Program</a:t>
            </a:r>
            <a:endParaRPr lang="en-US" sz="3200" dirty="0"/>
          </a:p>
        </p:txBody>
      </p:sp>
      <p:pic>
        <p:nvPicPr>
          <p:cNvPr id="6" name="Content Placeholder 1">
            <a:extLst>
              <a:ext uri="{FF2B5EF4-FFF2-40B4-BE49-F238E27FC236}">
                <a16:creationId xmlns:a16="http://schemas.microsoft.com/office/drawing/2014/main" id="{DF431399-8022-460B-988E-EA62169D2E4E}"/>
              </a:ext>
            </a:extLst>
          </p:cNvPr>
          <p:cNvPicPr>
            <a:picLocks noGrp="1" noChangeAspect="1"/>
          </p:cNvPicPr>
          <p:nvPr>
            <p:ph idx="1"/>
          </p:nvPr>
        </p:nvPicPr>
        <p:blipFill>
          <a:blip r:embed="rId2"/>
          <a:stretch>
            <a:fillRect/>
          </a:stretch>
        </p:blipFill>
        <p:spPr>
          <a:xfrm>
            <a:off x="2924641" y="2167705"/>
            <a:ext cx="3062643" cy="3648075"/>
          </a:xfrm>
          <a:prstGeom prst="rect">
            <a:avLst/>
          </a:prstGeom>
        </p:spPr>
      </p:pic>
    </p:spTree>
    <p:extLst>
      <p:ext uri="{BB962C8B-B14F-4D97-AF65-F5344CB8AC3E}">
        <p14:creationId xmlns:p14="http://schemas.microsoft.com/office/powerpoint/2010/main" val="229272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B8AA318-4B4B-49BF-9804-B5B5B1AB005E}"/>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50AE51B0-2388-46A3-B31C-FF7A36C166E4}"/>
              </a:ext>
            </a:extLst>
          </p:cNvPr>
          <p:cNvSpPr>
            <a:spLocks noGrp="1"/>
          </p:cNvSpPr>
          <p:nvPr>
            <p:ph type="sldNum" sz="quarter" idx="4"/>
          </p:nvPr>
        </p:nvSpPr>
        <p:spPr/>
        <p:txBody>
          <a:bodyPr/>
          <a:lstStyle/>
          <a:p>
            <a:fld id="{A339896C-E2EF-470F-BA91-85D676E592B3}" type="slidenum">
              <a:rPr lang="en-US" smtClean="0"/>
              <a:t>21</a:t>
            </a:fld>
            <a:endParaRPr lang="en-US" dirty="0"/>
          </a:p>
        </p:txBody>
      </p:sp>
      <p:sp>
        <p:nvSpPr>
          <p:cNvPr id="6" name="Rectangle 5">
            <a:extLst>
              <a:ext uri="{FF2B5EF4-FFF2-40B4-BE49-F238E27FC236}">
                <a16:creationId xmlns:a16="http://schemas.microsoft.com/office/drawing/2014/main" id="{2C70F8D0-113A-42D0-BD2D-748A7302BA68}"/>
              </a:ext>
            </a:extLst>
          </p:cNvPr>
          <p:cNvSpPr/>
          <p:nvPr/>
        </p:nvSpPr>
        <p:spPr>
          <a:xfrm>
            <a:off x="245806" y="827475"/>
            <a:ext cx="8406579" cy="5632311"/>
          </a:xfrm>
          <a:prstGeom prst="rect">
            <a:avLst/>
          </a:prstGeom>
        </p:spPr>
        <p:txBody>
          <a:bodyPr wrap="square">
            <a:spAutoFit/>
          </a:bodyPr>
          <a:lstStyle/>
          <a:p>
            <a:r>
              <a:rPr lang="en-US" dirty="0"/>
              <a:t>Below are the key messages that staff who distribute Narcan should emphasize to recipients:</a:t>
            </a:r>
          </a:p>
          <a:p>
            <a:endParaRPr lang="en-US" dirty="0"/>
          </a:p>
          <a:p>
            <a:r>
              <a:rPr lang="en-US" dirty="0"/>
              <a:t>Test strips are used for harm reduction use only. A negative test result does not mean a sample is safe. All street drug use is inherently risky.</a:t>
            </a:r>
          </a:p>
          <a:p>
            <a:endParaRPr lang="en-US" dirty="0"/>
          </a:p>
          <a:p>
            <a:r>
              <a:rPr lang="en-US" dirty="0"/>
              <a:t>Read over the instructions on use before you begin to test because there are different steps to test different drugs.</a:t>
            </a:r>
          </a:p>
          <a:p>
            <a:endParaRPr lang="en-US" dirty="0"/>
          </a:p>
          <a:p>
            <a:r>
              <a:rPr lang="en-US" dirty="0"/>
              <a:t>It is best to test every bit you intend to consume! Fentanyl is never mixed evenly. Powder from one side of baggie (or one edge of pressed tablet), may contain no fentanyl at all, yet powder from the other side may contain a fatal dose! </a:t>
            </a:r>
          </a:p>
          <a:p>
            <a:endParaRPr lang="en-US" dirty="0"/>
          </a:p>
          <a:p>
            <a:r>
              <a:rPr lang="en-US" dirty="0"/>
              <a:t>Know how to correctly interpret/read the test results! (One Line =Fentanyl; Two Lines=No Fentanyl; No lines =invalid test)</a:t>
            </a:r>
          </a:p>
          <a:p>
            <a:endParaRPr lang="en-US" dirty="0"/>
          </a:p>
          <a:p>
            <a:r>
              <a:rPr lang="en-US" dirty="0"/>
              <a:t>It is more difficult to test Methamphetamines. </a:t>
            </a:r>
          </a:p>
          <a:p>
            <a:r>
              <a:rPr lang="en-US" dirty="0"/>
              <a:t>To avoid false positives, meth has to be diluted using more water. Don’t test shards or even pieces of shards in small amounts of water. </a:t>
            </a:r>
          </a:p>
          <a:p>
            <a:endParaRPr lang="en-US" dirty="0"/>
          </a:p>
        </p:txBody>
      </p:sp>
    </p:spTree>
    <p:extLst>
      <p:ext uri="{BB962C8B-B14F-4D97-AF65-F5344CB8AC3E}">
        <p14:creationId xmlns:p14="http://schemas.microsoft.com/office/powerpoint/2010/main" val="3992190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73CF20E-66F4-4656-A851-08558576D7D1}"/>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1725E2DD-9BD7-4705-B4E3-3760CAD7394A}"/>
              </a:ext>
            </a:extLst>
          </p:cNvPr>
          <p:cNvSpPr>
            <a:spLocks noGrp="1"/>
          </p:cNvSpPr>
          <p:nvPr>
            <p:ph type="sldNum" sz="quarter" idx="4"/>
          </p:nvPr>
        </p:nvSpPr>
        <p:spPr/>
        <p:txBody>
          <a:bodyPr/>
          <a:lstStyle/>
          <a:p>
            <a:fld id="{A339896C-E2EF-470F-BA91-85D676E592B3}" type="slidenum">
              <a:rPr lang="en-US" smtClean="0"/>
              <a:t>22</a:t>
            </a:fld>
            <a:endParaRPr lang="en-US" dirty="0"/>
          </a:p>
        </p:txBody>
      </p:sp>
      <p:sp>
        <p:nvSpPr>
          <p:cNvPr id="5" name="Rectangle 4">
            <a:extLst>
              <a:ext uri="{FF2B5EF4-FFF2-40B4-BE49-F238E27FC236}">
                <a16:creationId xmlns:a16="http://schemas.microsoft.com/office/drawing/2014/main" id="{999EAD9F-9A15-42DF-A44B-092858060AF0}"/>
              </a:ext>
            </a:extLst>
          </p:cNvPr>
          <p:cNvSpPr/>
          <p:nvPr/>
        </p:nvSpPr>
        <p:spPr>
          <a:xfrm>
            <a:off x="3463830" y="810065"/>
            <a:ext cx="2527359" cy="523220"/>
          </a:xfrm>
          <a:prstGeom prst="rect">
            <a:avLst/>
          </a:prstGeom>
        </p:spPr>
        <p:txBody>
          <a:bodyPr wrap="none">
            <a:spAutoFit/>
          </a:bodyPr>
          <a:lstStyle/>
          <a:p>
            <a:r>
              <a:rPr lang="en-US" sz="2800" b="1" dirty="0">
                <a:solidFill>
                  <a:srgbClr val="00838B"/>
                </a:solidFill>
              </a:rPr>
              <a:t>The Survey Tool</a:t>
            </a:r>
            <a:endParaRPr lang="en-US" sz="2800" dirty="0"/>
          </a:p>
        </p:txBody>
      </p:sp>
      <p:sp>
        <p:nvSpPr>
          <p:cNvPr id="6" name="Rectangle 5">
            <a:extLst>
              <a:ext uri="{FF2B5EF4-FFF2-40B4-BE49-F238E27FC236}">
                <a16:creationId xmlns:a16="http://schemas.microsoft.com/office/drawing/2014/main" id="{324D5A96-A45D-4A07-B72E-0725F47222D0}"/>
              </a:ext>
            </a:extLst>
          </p:cNvPr>
          <p:cNvSpPr/>
          <p:nvPr/>
        </p:nvSpPr>
        <p:spPr>
          <a:xfrm>
            <a:off x="698089" y="1411240"/>
            <a:ext cx="7475465" cy="4247317"/>
          </a:xfrm>
          <a:prstGeom prst="rect">
            <a:avLst/>
          </a:prstGeom>
        </p:spPr>
        <p:txBody>
          <a:bodyPr wrap="square">
            <a:spAutoFit/>
          </a:bodyPr>
          <a:lstStyle/>
          <a:p>
            <a:r>
              <a:rPr lang="en-US" b="1" dirty="0">
                <a:solidFill>
                  <a:srgbClr val="00838B"/>
                </a:solidFill>
              </a:rPr>
              <a:t>Purpose of the survey:</a:t>
            </a:r>
          </a:p>
          <a:p>
            <a:r>
              <a:rPr lang="en-US" dirty="0"/>
              <a:t>To enable DAODAS staff to conduct periodic analyses of the impact the Fentanyl test strip distribution program has on recipient's perception of risk and their subsequent behavior modification/risk reduction. </a:t>
            </a:r>
          </a:p>
          <a:p>
            <a:r>
              <a:rPr lang="en-US" dirty="0"/>
              <a:t>The survey will also identify within which counties respondents are finding fentanyl.</a:t>
            </a:r>
          </a:p>
          <a:p>
            <a:r>
              <a:rPr lang="en-US" b="1" dirty="0">
                <a:solidFill>
                  <a:srgbClr val="00838B"/>
                </a:solidFill>
              </a:rPr>
              <a:t>Anonymous/voluntary:</a:t>
            </a:r>
          </a:p>
          <a:p>
            <a:pPr lvl="1"/>
            <a:r>
              <a:rPr lang="en-US" dirty="0"/>
              <a:t>Although voluntary, staff are asked to explain the importance of the survey to recipients. Staff should point out the QR code and link provided on the written literature and ask the recipient to take the survey after they use the strips or when they come back in to get more FTS (by using the tablet to take survey on-site). </a:t>
            </a:r>
          </a:p>
          <a:p>
            <a:pPr lvl="1"/>
            <a:r>
              <a:rPr lang="en-US" dirty="0"/>
              <a:t>Survey link: </a:t>
            </a:r>
            <a:r>
              <a:rPr lang="en-US" dirty="0">
                <a:hlinkClick r:id="rId2" tooltip="Original URL: https://www.surveymonkey.com/r/5FN59MZ. Click or tap if you trust this link."/>
              </a:rPr>
              <a:t>https://www.surveymonkey.com/r/5FN59MZ</a:t>
            </a:r>
            <a:endParaRPr lang="en-US" dirty="0"/>
          </a:p>
          <a:p>
            <a:pPr marL="342900" lvl="1" indent="0">
              <a:buNone/>
            </a:pPr>
            <a:endParaRPr lang="en-US" dirty="0"/>
          </a:p>
          <a:p>
            <a:pPr lvl="1"/>
            <a:r>
              <a:rPr lang="en-US" dirty="0"/>
              <a:t>QR Code:</a:t>
            </a:r>
          </a:p>
        </p:txBody>
      </p:sp>
      <p:pic>
        <p:nvPicPr>
          <p:cNvPr id="8" name="Picture 7">
            <a:extLst>
              <a:ext uri="{FF2B5EF4-FFF2-40B4-BE49-F238E27FC236}">
                <a16:creationId xmlns:a16="http://schemas.microsoft.com/office/drawing/2014/main" id="{3E2B68D2-B38A-4C30-858A-DB6CE0D7798A}"/>
              </a:ext>
            </a:extLst>
          </p:cNvPr>
          <p:cNvPicPr>
            <a:picLocks noChangeAspect="1"/>
          </p:cNvPicPr>
          <p:nvPr/>
        </p:nvPicPr>
        <p:blipFill>
          <a:blip r:embed="rId3"/>
          <a:stretch>
            <a:fillRect/>
          </a:stretch>
        </p:blipFill>
        <p:spPr>
          <a:xfrm>
            <a:off x="2446254" y="5071247"/>
            <a:ext cx="1374146" cy="1427557"/>
          </a:xfrm>
          <a:prstGeom prst="rect">
            <a:avLst/>
          </a:prstGeom>
        </p:spPr>
      </p:pic>
    </p:spTree>
    <p:extLst>
      <p:ext uri="{BB962C8B-B14F-4D97-AF65-F5344CB8AC3E}">
        <p14:creationId xmlns:p14="http://schemas.microsoft.com/office/powerpoint/2010/main" val="3971719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519681F-D124-4272-980E-14DF87FDA4F0}"/>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591818CF-2D44-496B-990C-D1AF4397F456}"/>
              </a:ext>
            </a:extLst>
          </p:cNvPr>
          <p:cNvSpPr>
            <a:spLocks noGrp="1"/>
          </p:cNvSpPr>
          <p:nvPr>
            <p:ph type="sldNum" sz="quarter" idx="4"/>
          </p:nvPr>
        </p:nvSpPr>
        <p:spPr/>
        <p:txBody>
          <a:bodyPr/>
          <a:lstStyle/>
          <a:p>
            <a:fld id="{A339896C-E2EF-470F-BA91-85D676E592B3}" type="slidenum">
              <a:rPr lang="en-US" smtClean="0"/>
              <a:t>23</a:t>
            </a:fld>
            <a:endParaRPr lang="en-US" dirty="0"/>
          </a:p>
        </p:txBody>
      </p:sp>
      <p:sp>
        <p:nvSpPr>
          <p:cNvPr id="5" name="Rectangle 4">
            <a:extLst>
              <a:ext uri="{FF2B5EF4-FFF2-40B4-BE49-F238E27FC236}">
                <a16:creationId xmlns:a16="http://schemas.microsoft.com/office/drawing/2014/main" id="{3F66AB38-E5F7-4A68-8B42-CB722F4B8A74}"/>
              </a:ext>
            </a:extLst>
          </p:cNvPr>
          <p:cNvSpPr/>
          <p:nvPr/>
        </p:nvSpPr>
        <p:spPr>
          <a:xfrm>
            <a:off x="491613" y="934066"/>
            <a:ext cx="7917750" cy="954107"/>
          </a:xfrm>
          <a:prstGeom prst="rect">
            <a:avLst/>
          </a:prstGeom>
        </p:spPr>
        <p:txBody>
          <a:bodyPr wrap="square">
            <a:spAutoFit/>
          </a:bodyPr>
          <a:lstStyle/>
          <a:p>
            <a:r>
              <a:rPr lang="en-US" sz="2800" dirty="0"/>
              <a:t>Q1: What kind of drugs did you test for fentanyl? (Check all that apply.)</a:t>
            </a:r>
          </a:p>
        </p:txBody>
      </p:sp>
      <p:pic>
        <p:nvPicPr>
          <p:cNvPr id="6" name="Picture 5">
            <a:extLst>
              <a:ext uri="{FF2B5EF4-FFF2-40B4-BE49-F238E27FC236}">
                <a16:creationId xmlns:a16="http://schemas.microsoft.com/office/drawing/2014/main" id="{F0BACDD8-632C-410E-BAED-72DAB75CAC51}"/>
              </a:ext>
            </a:extLst>
          </p:cNvPr>
          <p:cNvPicPr>
            <a:picLocks noChangeAspect="1"/>
          </p:cNvPicPr>
          <p:nvPr/>
        </p:nvPicPr>
        <p:blipFill>
          <a:blip r:embed="rId2"/>
          <a:stretch>
            <a:fillRect/>
          </a:stretch>
        </p:blipFill>
        <p:spPr>
          <a:xfrm>
            <a:off x="365395" y="1978362"/>
            <a:ext cx="8413209" cy="4218798"/>
          </a:xfrm>
          <a:prstGeom prst="rect">
            <a:avLst/>
          </a:prstGeom>
        </p:spPr>
      </p:pic>
    </p:spTree>
    <p:extLst>
      <p:ext uri="{BB962C8B-B14F-4D97-AF65-F5344CB8AC3E}">
        <p14:creationId xmlns:p14="http://schemas.microsoft.com/office/powerpoint/2010/main" val="31517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D72661-993B-4981-AC86-5CB0202A7E6A}"/>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B7292800-05C2-41D0-8EAA-2EEDB59F4575}"/>
              </a:ext>
            </a:extLst>
          </p:cNvPr>
          <p:cNvSpPr>
            <a:spLocks noGrp="1"/>
          </p:cNvSpPr>
          <p:nvPr>
            <p:ph type="sldNum" sz="quarter" idx="4"/>
          </p:nvPr>
        </p:nvSpPr>
        <p:spPr/>
        <p:txBody>
          <a:bodyPr/>
          <a:lstStyle/>
          <a:p>
            <a:fld id="{A339896C-E2EF-470F-BA91-85D676E592B3}" type="slidenum">
              <a:rPr lang="en-US" smtClean="0"/>
              <a:t>24</a:t>
            </a:fld>
            <a:endParaRPr lang="en-US" dirty="0"/>
          </a:p>
        </p:txBody>
      </p:sp>
      <p:sp>
        <p:nvSpPr>
          <p:cNvPr id="5" name="Rectangle 4">
            <a:extLst>
              <a:ext uri="{FF2B5EF4-FFF2-40B4-BE49-F238E27FC236}">
                <a16:creationId xmlns:a16="http://schemas.microsoft.com/office/drawing/2014/main" id="{7995FA96-EF72-4CE3-B104-FD4492191804}"/>
              </a:ext>
            </a:extLst>
          </p:cNvPr>
          <p:cNvSpPr/>
          <p:nvPr/>
        </p:nvSpPr>
        <p:spPr>
          <a:xfrm>
            <a:off x="334296" y="973395"/>
            <a:ext cx="8358073" cy="1569660"/>
          </a:xfrm>
          <a:prstGeom prst="rect">
            <a:avLst/>
          </a:prstGeom>
        </p:spPr>
        <p:txBody>
          <a:bodyPr wrap="square">
            <a:spAutoFit/>
          </a:bodyPr>
          <a:lstStyle/>
          <a:p>
            <a:r>
              <a:rPr lang="en-US" sz="3200" b="1" dirty="0"/>
              <a:t>Q3: How many test strips were positive for fentanyl? (Please select from the drop down menu.)</a:t>
            </a:r>
            <a:endParaRPr lang="en-US" sz="3200" dirty="0"/>
          </a:p>
        </p:txBody>
      </p:sp>
      <p:pic>
        <p:nvPicPr>
          <p:cNvPr id="6" name="Picture 5" descr="table6453373590.png">
            <a:extLst>
              <a:ext uri="{FF2B5EF4-FFF2-40B4-BE49-F238E27FC236}">
                <a16:creationId xmlns:a16="http://schemas.microsoft.com/office/drawing/2014/main" id="{C6FE020B-C0D4-416C-8AE1-268CDA7246FD}"/>
              </a:ext>
            </a:extLst>
          </p:cNvPr>
          <p:cNvPicPr>
            <a:picLocks noChangeAspect="1"/>
          </p:cNvPicPr>
          <p:nvPr/>
        </p:nvPicPr>
        <p:blipFill>
          <a:blip r:embed="rId2"/>
          <a:stretch>
            <a:fillRect/>
          </a:stretch>
        </p:blipFill>
        <p:spPr>
          <a:xfrm>
            <a:off x="206478" y="2654588"/>
            <a:ext cx="8358073" cy="3320716"/>
          </a:xfrm>
          <a:prstGeom prst="rect">
            <a:avLst/>
          </a:prstGeom>
        </p:spPr>
      </p:pic>
    </p:spTree>
    <p:extLst>
      <p:ext uri="{BB962C8B-B14F-4D97-AF65-F5344CB8AC3E}">
        <p14:creationId xmlns:p14="http://schemas.microsoft.com/office/powerpoint/2010/main" val="230533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CF41A7-1451-43AA-9E06-AA2F49FE655E}"/>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9F56BE2B-97E1-4B66-864C-BAE938139355}"/>
              </a:ext>
            </a:extLst>
          </p:cNvPr>
          <p:cNvSpPr>
            <a:spLocks noGrp="1"/>
          </p:cNvSpPr>
          <p:nvPr>
            <p:ph type="sldNum" sz="quarter" idx="4"/>
          </p:nvPr>
        </p:nvSpPr>
        <p:spPr/>
        <p:txBody>
          <a:bodyPr/>
          <a:lstStyle/>
          <a:p>
            <a:fld id="{A339896C-E2EF-470F-BA91-85D676E592B3}" type="slidenum">
              <a:rPr lang="en-US" smtClean="0"/>
              <a:t>25</a:t>
            </a:fld>
            <a:endParaRPr lang="en-US" dirty="0"/>
          </a:p>
        </p:txBody>
      </p:sp>
      <p:sp>
        <p:nvSpPr>
          <p:cNvPr id="5" name="Rectangle 4">
            <a:extLst>
              <a:ext uri="{FF2B5EF4-FFF2-40B4-BE49-F238E27FC236}">
                <a16:creationId xmlns:a16="http://schemas.microsoft.com/office/drawing/2014/main" id="{93E9BA5E-6C83-44B9-8460-F84C8EB7B4BC}"/>
              </a:ext>
            </a:extLst>
          </p:cNvPr>
          <p:cNvSpPr/>
          <p:nvPr/>
        </p:nvSpPr>
        <p:spPr>
          <a:xfrm>
            <a:off x="3164180" y="904257"/>
            <a:ext cx="3033138" cy="523220"/>
          </a:xfrm>
          <a:prstGeom prst="rect">
            <a:avLst/>
          </a:prstGeom>
        </p:spPr>
        <p:txBody>
          <a:bodyPr wrap="none">
            <a:spAutoFit/>
          </a:bodyPr>
          <a:lstStyle/>
          <a:p>
            <a:r>
              <a:rPr lang="en-US" sz="2800" b="1" dirty="0">
                <a:solidFill>
                  <a:srgbClr val="008080"/>
                </a:solidFill>
              </a:rPr>
              <a:t>Narcan Survey Tool</a:t>
            </a:r>
            <a:endParaRPr lang="en-US" sz="2800" dirty="0"/>
          </a:p>
        </p:txBody>
      </p:sp>
      <p:sp>
        <p:nvSpPr>
          <p:cNvPr id="6" name="Rectangle 5">
            <a:extLst>
              <a:ext uri="{FF2B5EF4-FFF2-40B4-BE49-F238E27FC236}">
                <a16:creationId xmlns:a16="http://schemas.microsoft.com/office/drawing/2014/main" id="{763F1F53-AF7C-469C-A293-9C9035E6E3E8}"/>
              </a:ext>
            </a:extLst>
          </p:cNvPr>
          <p:cNvSpPr/>
          <p:nvPr/>
        </p:nvSpPr>
        <p:spPr>
          <a:xfrm>
            <a:off x="157316" y="1720840"/>
            <a:ext cx="8829368" cy="3416320"/>
          </a:xfrm>
          <a:prstGeom prst="rect">
            <a:avLst/>
          </a:prstGeom>
        </p:spPr>
        <p:txBody>
          <a:bodyPr wrap="square">
            <a:spAutoFit/>
          </a:bodyPr>
          <a:lstStyle/>
          <a:p>
            <a:pPr marL="342900" lvl="1" indent="0">
              <a:buNone/>
            </a:pPr>
            <a:r>
              <a:rPr lang="en-US" sz="2400" dirty="0"/>
              <a:t>DAODAS is also rolling out a new anonymous Narcan survey tool that can be accessed similar to the FTS survey. Our goal is to better track those Narcan administrations that are being conducted by lay persons. </a:t>
            </a:r>
          </a:p>
          <a:p>
            <a:pPr marL="342900" lvl="1" indent="0">
              <a:buNone/>
            </a:pPr>
            <a:endParaRPr lang="en-US" sz="2400" dirty="0"/>
          </a:p>
          <a:p>
            <a:pPr marL="342900" lvl="1" indent="0">
              <a:buNone/>
            </a:pPr>
            <a:r>
              <a:rPr lang="en-US" sz="2400" dirty="0"/>
              <a:t>We are shipping out labels that can be placed on the existing Narcan written materials or actual Narcan boxes. </a:t>
            </a:r>
          </a:p>
          <a:p>
            <a:pPr marL="342900" lvl="1" indent="0">
              <a:buNone/>
            </a:pPr>
            <a:endParaRPr lang="en-US" sz="2400" dirty="0"/>
          </a:p>
          <a:p>
            <a:pPr marL="342900" lvl="1" indent="0">
              <a:buNone/>
            </a:pPr>
            <a:r>
              <a:rPr lang="en-US" sz="2400" dirty="0"/>
              <a:t>We can share those results in the near future.</a:t>
            </a:r>
          </a:p>
        </p:txBody>
      </p:sp>
    </p:spTree>
    <p:extLst>
      <p:ext uri="{BB962C8B-B14F-4D97-AF65-F5344CB8AC3E}">
        <p14:creationId xmlns:p14="http://schemas.microsoft.com/office/powerpoint/2010/main" val="4126272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8F84BA-E03B-4A6C-A60B-D8FE138EC1DF}"/>
              </a:ext>
            </a:extLst>
          </p:cNvPr>
          <p:cNvPicPr>
            <a:picLocks noGrp="1" noChangeAspect="1"/>
          </p:cNvPicPr>
          <p:nvPr>
            <p:ph idx="1"/>
          </p:nvPr>
        </p:nvPicPr>
        <p:blipFill>
          <a:blip r:embed="rId2"/>
          <a:stretch>
            <a:fillRect/>
          </a:stretch>
        </p:blipFill>
        <p:spPr>
          <a:xfrm>
            <a:off x="1741049" y="2223756"/>
            <a:ext cx="5706351" cy="3267739"/>
          </a:xfrm>
          <a:prstGeom prst="rect">
            <a:avLst/>
          </a:prstGeom>
        </p:spPr>
      </p:pic>
      <p:sp>
        <p:nvSpPr>
          <p:cNvPr id="3" name="Date Placeholder 2">
            <a:extLst>
              <a:ext uri="{FF2B5EF4-FFF2-40B4-BE49-F238E27FC236}">
                <a16:creationId xmlns:a16="http://schemas.microsoft.com/office/drawing/2014/main" id="{9811AB8E-B563-44E0-99E8-227DA2E90219}"/>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16F2628B-BFD1-4B5A-BC98-E5299B42048F}"/>
              </a:ext>
            </a:extLst>
          </p:cNvPr>
          <p:cNvSpPr>
            <a:spLocks noGrp="1"/>
          </p:cNvSpPr>
          <p:nvPr>
            <p:ph type="sldNum" sz="quarter" idx="4"/>
          </p:nvPr>
        </p:nvSpPr>
        <p:spPr/>
        <p:txBody>
          <a:bodyPr/>
          <a:lstStyle/>
          <a:p>
            <a:fld id="{A339896C-E2EF-470F-BA91-85D676E592B3}" type="slidenum">
              <a:rPr lang="en-US" smtClean="0"/>
              <a:t>26</a:t>
            </a:fld>
            <a:endParaRPr lang="en-US" dirty="0"/>
          </a:p>
        </p:txBody>
      </p:sp>
      <p:sp>
        <p:nvSpPr>
          <p:cNvPr id="6" name="Rectangle 5">
            <a:extLst>
              <a:ext uri="{FF2B5EF4-FFF2-40B4-BE49-F238E27FC236}">
                <a16:creationId xmlns:a16="http://schemas.microsoft.com/office/drawing/2014/main" id="{125067C1-5F8E-4A90-99ED-5B53B7A3F894}"/>
              </a:ext>
            </a:extLst>
          </p:cNvPr>
          <p:cNvSpPr/>
          <p:nvPr/>
        </p:nvSpPr>
        <p:spPr>
          <a:xfrm>
            <a:off x="1431577" y="951006"/>
            <a:ext cx="6280846" cy="830997"/>
          </a:xfrm>
          <a:prstGeom prst="rect">
            <a:avLst/>
          </a:prstGeom>
        </p:spPr>
        <p:txBody>
          <a:bodyPr wrap="square">
            <a:spAutoFit/>
          </a:bodyPr>
          <a:lstStyle/>
          <a:p>
            <a:pPr algn="ctr"/>
            <a:r>
              <a:rPr lang="en-US" sz="2400" b="1" dirty="0"/>
              <a:t>Narcan Use Survey-plan to roll out this month!</a:t>
            </a:r>
            <a:br>
              <a:rPr lang="en-US" sz="2400" b="1" dirty="0"/>
            </a:br>
            <a:r>
              <a:rPr lang="en-US" sz="2400" b="1" dirty="0"/>
              <a:t>Business Card (front)</a:t>
            </a:r>
            <a:endParaRPr lang="en-US" sz="2400" dirty="0"/>
          </a:p>
        </p:txBody>
      </p:sp>
    </p:spTree>
    <p:extLst>
      <p:ext uri="{BB962C8B-B14F-4D97-AF65-F5344CB8AC3E}">
        <p14:creationId xmlns:p14="http://schemas.microsoft.com/office/powerpoint/2010/main" val="845017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724DF6A-D51A-4985-9AA5-4E0DF161058D}"/>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9DD2C333-B3FB-4307-8348-E1600E754AAF}"/>
              </a:ext>
            </a:extLst>
          </p:cNvPr>
          <p:cNvSpPr>
            <a:spLocks noGrp="1"/>
          </p:cNvSpPr>
          <p:nvPr>
            <p:ph type="sldNum" sz="quarter" idx="4"/>
          </p:nvPr>
        </p:nvSpPr>
        <p:spPr/>
        <p:txBody>
          <a:bodyPr/>
          <a:lstStyle/>
          <a:p>
            <a:fld id="{A339896C-E2EF-470F-BA91-85D676E592B3}" type="slidenum">
              <a:rPr lang="en-US" smtClean="0"/>
              <a:t>27</a:t>
            </a:fld>
            <a:endParaRPr lang="en-US" dirty="0"/>
          </a:p>
        </p:txBody>
      </p:sp>
      <p:pic>
        <p:nvPicPr>
          <p:cNvPr id="5" name="Content Placeholder 3">
            <a:extLst>
              <a:ext uri="{FF2B5EF4-FFF2-40B4-BE49-F238E27FC236}">
                <a16:creationId xmlns:a16="http://schemas.microsoft.com/office/drawing/2014/main" id="{9E42B7C9-9634-46FF-8871-541F4F1CD80D}"/>
              </a:ext>
            </a:extLst>
          </p:cNvPr>
          <p:cNvPicPr>
            <a:picLocks noGrp="1" noChangeAspect="1"/>
          </p:cNvPicPr>
          <p:nvPr>
            <p:ph idx="1"/>
          </p:nvPr>
        </p:nvPicPr>
        <p:blipFill>
          <a:blip r:embed="rId2"/>
          <a:stretch>
            <a:fillRect/>
          </a:stretch>
        </p:blipFill>
        <p:spPr>
          <a:xfrm>
            <a:off x="1074341" y="1846263"/>
            <a:ext cx="7039768" cy="4022725"/>
          </a:xfrm>
          <a:prstGeom prst="rect">
            <a:avLst/>
          </a:prstGeom>
        </p:spPr>
      </p:pic>
      <p:sp>
        <p:nvSpPr>
          <p:cNvPr id="6" name="Rectangle 5">
            <a:extLst>
              <a:ext uri="{FF2B5EF4-FFF2-40B4-BE49-F238E27FC236}">
                <a16:creationId xmlns:a16="http://schemas.microsoft.com/office/drawing/2014/main" id="{7F7720CF-3DAA-439C-BB22-3B58D6041C2C}"/>
              </a:ext>
            </a:extLst>
          </p:cNvPr>
          <p:cNvSpPr/>
          <p:nvPr/>
        </p:nvSpPr>
        <p:spPr>
          <a:xfrm>
            <a:off x="1386348" y="757085"/>
            <a:ext cx="6263149" cy="830997"/>
          </a:xfrm>
          <a:prstGeom prst="rect">
            <a:avLst/>
          </a:prstGeom>
        </p:spPr>
        <p:txBody>
          <a:bodyPr wrap="square">
            <a:spAutoFit/>
          </a:bodyPr>
          <a:lstStyle/>
          <a:p>
            <a:r>
              <a:rPr lang="en-US" sz="2400" b="1" dirty="0"/>
              <a:t>Narcan Use Anonymous Survey for Community Distributors (Business Card Back)</a:t>
            </a:r>
            <a:endParaRPr lang="en-US" sz="2400" dirty="0"/>
          </a:p>
        </p:txBody>
      </p:sp>
    </p:spTree>
    <p:extLst>
      <p:ext uri="{BB962C8B-B14F-4D97-AF65-F5344CB8AC3E}">
        <p14:creationId xmlns:p14="http://schemas.microsoft.com/office/powerpoint/2010/main" val="3742411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CC236D0-D2AC-474F-843F-9A06AE180350}"/>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650FF23F-4769-4141-9E9E-F94E96FBD456}"/>
              </a:ext>
            </a:extLst>
          </p:cNvPr>
          <p:cNvSpPr>
            <a:spLocks noGrp="1"/>
          </p:cNvSpPr>
          <p:nvPr>
            <p:ph type="sldNum" sz="quarter" idx="4"/>
          </p:nvPr>
        </p:nvSpPr>
        <p:spPr/>
        <p:txBody>
          <a:bodyPr/>
          <a:lstStyle/>
          <a:p>
            <a:fld id="{A339896C-E2EF-470F-BA91-85D676E592B3}" type="slidenum">
              <a:rPr lang="en-US" smtClean="0"/>
              <a:t>28</a:t>
            </a:fld>
            <a:endParaRPr lang="en-US" dirty="0"/>
          </a:p>
        </p:txBody>
      </p:sp>
      <p:sp>
        <p:nvSpPr>
          <p:cNvPr id="5" name="Rectangle 4">
            <a:extLst>
              <a:ext uri="{FF2B5EF4-FFF2-40B4-BE49-F238E27FC236}">
                <a16:creationId xmlns:a16="http://schemas.microsoft.com/office/drawing/2014/main" id="{88EBA353-4A7C-4800-AC3E-6636FEA270E2}"/>
              </a:ext>
            </a:extLst>
          </p:cNvPr>
          <p:cNvSpPr/>
          <p:nvPr/>
        </p:nvSpPr>
        <p:spPr>
          <a:xfrm>
            <a:off x="2319937" y="3136612"/>
            <a:ext cx="4780091" cy="584775"/>
          </a:xfrm>
          <a:prstGeom prst="rect">
            <a:avLst/>
          </a:prstGeom>
        </p:spPr>
        <p:txBody>
          <a:bodyPr wrap="none">
            <a:spAutoFit/>
          </a:bodyPr>
          <a:lstStyle/>
          <a:p>
            <a:r>
              <a:rPr lang="en-US" sz="3200" b="1" dirty="0"/>
              <a:t>New funding opportunities</a:t>
            </a:r>
          </a:p>
        </p:txBody>
      </p:sp>
    </p:spTree>
    <p:extLst>
      <p:ext uri="{BB962C8B-B14F-4D97-AF65-F5344CB8AC3E}">
        <p14:creationId xmlns:p14="http://schemas.microsoft.com/office/powerpoint/2010/main" val="170276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00924-CBEF-4FF9-9146-1360620478E3}"/>
              </a:ext>
            </a:extLst>
          </p:cNvPr>
          <p:cNvPicPr>
            <a:picLocks noChangeAspect="1"/>
          </p:cNvPicPr>
          <p:nvPr/>
        </p:nvPicPr>
        <p:blipFill>
          <a:blip r:embed="rId2"/>
          <a:stretch>
            <a:fillRect/>
          </a:stretch>
        </p:blipFill>
        <p:spPr>
          <a:xfrm>
            <a:off x="265922" y="900991"/>
            <a:ext cx="8324162" cy="4466071"/>
          </a:xfrm>
          <a:prstGeom prst="rect">
            <a:avLst/>
          </a:prstGeom>
        </p:spPr>
      </p:pic>
      <p:sp>
        <p:nvSpPr>
          <p:cNvPr id="2" name="TextBox 1">
            <a:extLst>
              <a:ext uri="{FF2B5EF4-FFF2-40B4-BE49-F238E27FC236}">
                <a16:creationId xmlns:a16="http://schemas.microsoft.com/office/drawing/2014/main" id="{D6DDB8F1-9EBC-4613-893F-A627697ED03D}"/>
              </a:ext>
            </a:extLst>
          </p:cNvPr>
          <p:cNvSpPr txBox="1"/>
          <p:nvPr/>
        </p:nvSpPr>
        <p:spPr>
          <a:xfrm>
            <a:off x="265922" y="5656927"/>
            <a:ext cx="2550250" cy="300082"/>
          </a:xfrm>
          <a:prstGeom prst="rect">
            <a:avLst/>
          </a:prstGeom>
          <a:noFill/>
        </p:spPr>
        <p:txBody>
          <a:bodyPr wrap="none" rtlCol="0">
            <a:spAutoFit/>
          </a:bodyPr>
          <a:lstStyle/>
          <a:p>
            <a:r>
              <a:rPr lang="en-US" sz="1350" dirty="0"/>
              <a:t>Information Reference: NASADAD</a:t>
            </a:r>
          </a:p>
        </p:txBody>
      </p:sp>
    </p:spTree>
    <p:extLst>
      <p:ext uri="{BB962C8B-B14F-4D97-AF65-F5344CB8AC3E}">
        <p14:creationId xmlns:p14="http://schemas.microsoft.com/office/powerpoint/2010/main" val="295958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045862-259B-4FBF-89B9-FE2887D03358}"/>
              </a:ext>
            </a:extLst>
          </p:cNvPr>
          <p:cNvSpPr>
            <a:spLocks noGrp="1"/>
          </p:cNvSpPr>
          <p:nvPr>
            <p:ph idx="1"/>
          </p:nvPr>
        </p:nvSpPr>
        <p:spPr>
          <a:xfrm>
            <a:off x="822959" y="2861186"/>
            <a:ext cx="7543801" cy="983227"/>
          </a:xfrm>
        </p:spPr>
        <p:txBody>
          <a:bodyPr/>
          <a:lstStyle/>
          <a:p>
            <a:r>
              <a:rPr lang="en-US" sz="3600" b="1" dirty="0"/>
              <a:t>General Updates and Announcements</a:t>
            </a:r>
          </a:p>
        </p:txBody>
      </p:sp>
      <p:sp>
        <p:nvSpPr>
          <p:cNvPr id="3" name="Date Placeholder 2">
            <a:extLst>
              <a:ext uri="{FF2B5EF4-FFF2-40B4-BE49-F238E27FC236}">
                <a16:creationId xmlns:a16="http://schemas.microsoft.com/office/drawing/2014/main" id="{156D2F56-1A5D-49A1-82FC-D6DF80A11E01}"/>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EF66D2A7-D5BB-4031-9A36-9BF93ECEB19F}"/>
              </a:ext>
            </a:extLst>
          </p:cNvPr>
          <p:cNvSpPr>
            <a:spLocks noGrp="1"/>
          </p:cNvSpPr>
          <p:nvPr>
            <p:ph type="sldNum" sz="quarter" idx="4"/>
          </p:nvPr>
        </p:nvSpPr>
        <p:spPr/>
        <p:txBody>
          <a:bodyPr/>
          <a:lstStyle/>
          <a:p>
            <a:fld id="{A339896C-E2EF-470F-BA91-85D676E592B3}" type="slidenum">
              <a:rPr lang="en-US" smtClean="0"/>
              <a:t>3</a:t>
            </a:fld>
            <a:endParaRPr lang="en-US" dirty="0"/>
          </a:p>
        </p:txBody>
      </p:sp>
    </p:spTree>
    <p:extLst>
      <p:ext uri="{BB962C8B-B14F-4D97-AF65-F5344CB8AC3E}">
        <p14:creationId xmlns:p14="http://schemas.microsoft.com/office/powerpoint/2010/main" val="429322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B4A3A0-B2AA-4194-9294-4A0BB49DDEE7}"/>
              </a:ext>
            </a:extLst>
          </p:cNvPr>
          <p:cNvSpPr>
            <a:spLocks noGrp="1"/>
          </p:cNvSpPr>
          <p:nvPr>
            <p:ph idx="1"/>
          </p:nvPr>
        </p:nvSpPr>
        <p:spPr>
          <a:xfrm>
            <a:off x="599769" y="1248697"/>
            <a:ext cx="7766992" cy="4620397"/>
          </a:xfrm>
        </p:spPr>
        <p:txBody>
          <a:bodyPr/>
          <a:lstStyle/>
          <a:p>
            <a:r>
              <a:rPr lang="en-US" b="1" dirty="0"/>
              <a:t>SAMHSA Guidance:</a:t>
            </a:r>
            <a:endParaRPr lang="en-US" dirty="0"/>
          </a:p>
          <a:p>
            <a:r>
              <a:rPr lang="en-US" dirty="0"/>
              <a:t>Enhance the primary prevention infrastructure within your state and communities using the Strategic Prevention Framework planning model and implementing evidence-based practices, the six CSAP prevention strategies with an emphasis on environmental approaches</a:t>
            </a:r>
          </a:p>
          <a:p>
            <a:r>
              <a:rPr lang="en-US" dirty="0"/>
              <a:t>Consider incorporating strategies around adverse childhood experiences to improve substance misuse outcomes among all populations, but especially young adults 18-25 and those over 26 years of age; preventing and reducing marijuana use by youth below the state’s legal age of use; and mitigating the impact of increased alcohol access by youth as identified during the COVID-19 pandemic. It is important to identify and address disparities and describe how you are incorporating equitable approaches.</a:t>
            </a:r>
          </a:p>
          <a:p>
            <a:endParaRPr lang="en-US" dirty="0"/>
          </a:p>
        </p:txBody>
      </p:sp>
      <p:sp>
        <p:nvSpPr>
          <p:cNvPr id="3" name="Date Placeholder 2">
            <a:extLst>
              <a:ext uri="{FF2B5EF4-FFF2-40B4-BE49-F238E27FC236}">
                <a16:creationId xmlns:a16="http://schemas.microsoft.com/office/drawing/2014/main" id="{8F81212B-4305-4AE6-97AE-299588D6E784}"/>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4D598241-0CAE-4639-9281-1F372BD64813}"/>
              </a:ext>
            </a:extLst>
          </p:cNvPr>
          <p:cNvSpPr>
            <a:spLocks noGrp="1"/>
          </p:cNvSpPr>
          <p:nvPr>
            <p:ph type="sldNum" sz="quarter" idx="4"/>
          </p:nvPr>
        </p:nvSpPr>
        <p:spPr/>
        <p:txBody>
          <a:bodyPr/>
          <a:lstStyle/>
          <a:p>
            <a:fld id="{A339896C-E2EF-470F-BA91-85D676E592B3}" type="slidenum">
              <a:rPr lang="en-US" smtClean="0"/>
              <a:t>30</a:t>
            </a:fld>
            <a:endParaRPr lang="en-US" dirty="0"/>
          </a:p>
        </p:txBody>
      </p:sp>
    </p:spTree>
    <p:extLst>
      <p:ext uri="{BB962C8B-B14F-4D97-AF65-F5344CB8AC3E}">
        <p14:creationId xmlns:p14="http://schemas.microsoft.com/office/powerpoint/2010/main" val="3806787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0953ED-1B2C-4CD5-9F80-341D9FE6F6BA}"/>
              </a:ext>
            </a:extLst>
          </p:cNvPr>
          <p:cNvSpPr>
            <a:spLocks noGrp="1"/>
          </p:cNvSpPr>
          <p:nvPr>
            <p:ph idx="1"/>
          </p:nvPr>
        </p:nvSpPr>
        <p:spPr>
          <a:xfrm>
            <a:off x="599769" y="904568"/>
            <a:ext cx="7809594" cy="4964526"/>
          </a:xfrm>
        </p:spPr>
        <p:txBody>
          <a:bodyPr/>
          <a:lstStyle/>
          <a:p>
            <a:r>
              <a:rPr lang="en-US" b="1" dirty="0"/>
              <a:t>DAODAS Response/Plan for primary prevention:</a:t>
            </a:r>
            <a:endParaRPr lang="en-US" dirty="0"/>
          </a:p>
          <a:p>
            <a:r>
              <a:rPr lang="en-US" dirty="0"/>
              <a:t>COVID-19 ( at least 20% of total award): $4,446,172.00 (SC allocated a little over 21%)</a:t>
            </a:r>
          </a:p>
          <a:p>
            <a:pPr fontAlgn="base"/>
            <a:r>
              <a:rPr lang="en-US" dirty="0"/>
              <a:t>ARPA Primary Prevention ( at least 20% of total award): $3,839,876.00 (SC allocated 20%)</a:t>
            </a:r>
          </a:p>
          <a:p>
            <a:pPr fontAlgn="base"/>
            <a:r>
              <a:rPr lang="en-US" dirty="0"/>
              <a:t> </a:t>
            </a:r>
            <a:r>
              <a:rPr lang="en-US" b="1" dirty="0"/>
              <a:t>Total Primary Prevention from two awards: $8,286,048.00</a:t>
            </a:r>
          </a:p>
          <a:p>
            <a:pPr fontAlgn="base"/>
            <a:r>
              <a:rPr lang="en-US" dirty="0"/>
              <a:t> South Carolina will use the resources provided from the </a:t>
            </a:r>
            <a:r>
              <a:rPr lang="en-US" i="1" dirty="0"/>
              <a:t>ARPA and COVID-19 to enhance the state’s prevention infrastructure by addressing needs related to data collection, program/strategy implementation at the local level for high-risk populations/health disparate populations and work to improve substance misuse outcomes among youth, young adults, and older adults throughout the state utilizing the SPF.</a:t>
            </a:r>
            <a:r>
              <a:rPr lang="en-US" dirty="0"/>
              <a:t> South Carolina will also place an emphasis on addressing the impacts of COVID-19 pandemic on alcohol use and associated risk factors/consequences of alcohol use. </a:t>
            </a:r>
          </a:p>
          <a:p>
            <a:endParaRPr lang="en-US" dirty="0"/>
          </a:p>
        </p:txBody>
      </p:sp>
      <p:sp>
        <p:nvSpPr>
          <p:cNvPr id="3" name="Date Placeholder 2">
            <a:extLst>
              <a:ext uri="{FF2B5EF4-FFF2-40B4-BE49-F238E27FC236}">
                <a16:creationId xmlns:a16="http://schemas.microsoft.com/office/drawing/2014/main" id="{6443F45E-67D1-476A-8CFD-E05CFF782267}"/>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68E0F3C3-086A-4675-BC4A-A75CA9CA2845}"/>
              </a:ext>
            </a:extLst>
          </p:cNvPr>
          <p:cNvSpPr>
            <a:spLocks noGrp="1"/>
          </p:cNvSpPr>
          <p:nvPr>
            <p:ph type="sldNum" sz="quarter" idx="4"/>
          </p:nvPr>
        </p:nvSpPr>
        <p:spPr/>
        <p:txBody>
          <a:bodyPr/>
          <a:lstStyle/>
          <a:p>
            <a:fld id="{A339896C-E2EF-470F-BA91-85D676E592B3}" type="slidenum">
              <a:rPr lang="en-US" smtClean="0"/>
              <a:t>31</a:t>
            </a:fld>
            <a:endParaRPr lang="en-US" dirty="0"/>
          </a:p>
        </p:txBody>
      </p:sp>
    </p:spTree>
    <p:extLst>
      <p:ext uri="{BB962C8B-B14F-4D97-AF65-F5344CB8AC3E}">
        <p14:creationId xmlns:p14="http://schemas.microsoft.com/office/powerpoint/2010/main" val="1087313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F019F85-8A3E-43A8-9ED7-BA304BE31C70}"/>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2757FCDF-42DD-4869-A1B2-4D687F432914}"/>
              </a:ext>
            </a:extLst>
          </p:cNvPr>
          <p:cNvSpPr>
            <a:spLocks noGrp="1"/>
          </p:cNvSpPr>
          <p:nvPr>
            <p:ph type="sldNum" sz="quarter" idx="4"/>
          </p:nvPr>
        </p:nvSpPr>
        <p:spPr/>
        <p:txBody>
          <a:bodyPr/>
          <a:lstStyle/>
          <a:p>
            <a:fld id="{A339896C-E2EF-470F-BA91-85D676E592B3}" type="slidenum">
              <a:rPr lang="en-US" smtClean="0"/>
              <a:t>32</a:t>
            </a:fld>
            <a:endParaRPr lang="en-US" dirty="0"/>
          </a:p>
        </p:txBody>
      </p:sp>
      <p:sp>
        <p:nvSpPr>
          <p:cNvPr id="5" name="Rectangle 4">
            <a:extLst>
              <a:ext uri="{FF2B5EF4-FFF2-40B4-BE49-F238E27FC236}">
                <a16:creationId xmlns:a16="http://schemas.microsoft.com/office/drawing/2014/main" id="{DD0CAC27-A507-4EFE-B3D8-C9BF4040BAAA}"/>
              </a:ext>
            </a:extLst>
          </p:cNvPr>
          <p:cNvSpPr/>
          <p:nvPr/>
        </p:nvSpPr>
        <p:spPr>
          <a:xfrm>
            <a:off x="373625" y="988905"/>
            <a:ext cx="8357419" cy="4536050"/>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Calibri" panose="020F0502020204030204" pitchFamily="34" charset="0"/>
              </a:rPr>
              <a:t>Evidence-Based Prevention Programs, Policies, and Practices Implementation Grants for Communities.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Calibri" panose="020F0502020204030204" pitchFamily="34" charset="0"/>
              </a:rPr>
              <a:t>Total Investment: $4,860,000.00 -COVID-$2,580,000.00 and ARPA:$2,280,000.00 (58.65%)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$1,620,000 per year x 3 years= $4,860,000.00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Through a competitive process,18 counties will be selected to receive up to $90,000 to implement primary prevention evidence-based  programs and strategies to address local needs based on the utilization of the SPF model.  Using local data, communities will identify special populations to target, such as families, women of childbearing age, older adults, military families, LGBTQ+ individuals, underserved ethnic groups, etc. with an emphasis on health equity and ACEs data to identify population, problem behaviors, and selection of programs/strategies to implement and achieve outcomes over a three-year period. Sustainability will be a focus as well as building capacity through stable funding for staffing and program implementation.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83BEDBC-EB92-4582-ABA4-DAE52E60032A}"/>
              </a:ext>
            </a:extLst>
          </p:cNvPr>
          <p:cNvSpPr/>
          <p:nvPr/>
        </p:nvSpPr>
        <p:spPr>
          <a:xfrm flipH="1">
            <a:off x="2409063" y="5638262"/>
            <a:ext cx="3854085" cy="830997"/>
          </a:xfrm>
          <a:prstGeom prst="rect">
            <a:avLst/>
          </a:prstGeom>
        </p:spPr>
        <p:txBody>
          <a:bodyPr wrap="square">
            <a:spAutoFit/>
          </a:bodyPr>
          <a:lstStyle/>
          <a:p>
            <a:r>
              <a:rPr lang="en-US" sz="2400" b="1" dirty="0">
                <a:hlinkClick r:id="rId2"/>
              </a:rPr>
              <a:t>https://www.daodas.sc.gov/</a:t>
            </a:r>
            <a:endParaRPr lang="en-US" sz="2400" b="1" dirty="0"/>
          </a:p>
          <a:p>
            <a:endParaRPr lang="en-US" sz="2400" b="1" dirty="0"/>
          </a:p>
        </p:txBody>
      </p:sp>
    </p:spTree>
    <p:extLst>
      <p:ext uri="{BB962C8B-B14F-4D97-AF65-F5344CB8AC3E}">
        <p14:creationId xmlns:p14="http://schemas.microsoft.com/office/powerpoint/2010/main" val="1194537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F7230-C401-472F-9FCD-6BC61EBE465D}"/>
              </a:ext>
            </a:extLst>
          </p:cNvPr>
          <p:cNvSpPr>
            <a:spLocks noGrp="1"/>
          </p:cNvSpPr>
          <p:nvPr>
            <p:ph idx="1"/>
          </p:nvPr>
        </p:nvSpPr>
        <p:spPr>
          <a:xfrm>
            <a:off x="206477" y="1111045"/>
            <a:ext cx="8563897" cy="4758049"/>
          </a:xfrm>
        </p:spPr>
        <p:txBody>
          <a:bodyPr/>
          <a:lstStyle/>
          <a:p>
            <a:r>
              <a:rPr lang="en-US" b="1" dirty="0"/>
              <a:t>Evidence-Based Prevention Programs, Policies, and Practices Implementation Grants for South Carolina Colleges and Universities.  </a:t>
            </a:r>
            <a:endParaRPr lang="en-US" dirty="0"/>
          </a:p>
          <a:p>
            <a:r>
              <a:rPr lang="en-US" b="1" dirty="0"/>
              <a:t>Total Investment: $750,000.00 -COVID-$250,000.00 and ARPA:$500,000.00 (9.05%)</a:t>
            </a:r>
            <a:endParaRPr lang="en-US" dirty="0"/>
          </a:p>
          <a:p>
            <a:r>
              <a:rPr lang="en-US" b="1" dirty="0"/>
              <a:t>$250,000.00 per year x 3 years= $750,000.00</a:t>
            </a:r>
            <a:endParaRPr lang="en-US" dirty="0"/>
          </a:p>
          <a:p>
            <a:r>
              <a:rPr lang="en-US" dirty="0"/>
              <a:t>Through a competitive process, 5 colleges/universities will be selected to receive up to $50,000 to implement evidence-based primary prevention programs and strategies to address local needs based on the utilization of the SPF model over a three-year period.</a:t>
            </a:r>
          </a:p>
          <a:p>
            <a:endParaRPr lang="en-US" dirty="0"/>
          </a:p>
        </p:txBody>
      </p:sp>
      <p:sp>
        <p:nvSpPr>
          <p:cNvPr id="3" name="Date Placeholder 2">
            <a:extLst>
              <a:ext uri="{FF2B5EF4-FFF2-40B4-BE49-F238E27FC236}">
                <a16:creationId xmlns:a16="http://schemas.microsoft.com/office/drawing/2014/main" id="{CF745ECC-18F4-4783-9992-11A58CAE4DC6}"/>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1C01D3E4-539A-4B91-A76E-F08DC0691039}"/>
              </a:ext>
            </a:extLst>
          </p:cNvPr>
          <p:cNvSpPr>
            <a:spLocks noGrp="1"/>
          </p:cNvSpPr>
          <p:nvPr>
            <p:ph type="sldNum" sz="quarter" idx="4"/>
          </p:nvPr>
        </p:nvSpPr>
        <p:spPr/>
        <p:txBody>
          <a:bodyPr/>
          <a:lstStyle/>
          <a:p>
            <a:fld id="{A339896C-E2EF-470F-BA91-85D676E592B3}" type="slidenum">
              <a:rPr lang="en-US" smtClean="0"/>
              <a:t>33</a:t>
            </a:fld>
            <a:endParaRPr lang="en-US" dirty="0"/>
          </a:p>
        </p:txBody>
      </p:sp>
      <p:sp>
        <p:nvSpPr>
          <p:cNvPr id="5" name="Rectangle 4">
            <a:extLst>
              <a:ext uri="{FF2B5EF4-FFF2-40B4-BE49-F238E27FC236}">
                <a16:creationId xmlns:a16="http://schemas.microsoft.com/office/drawing/2014/main" id="{B2F48DDD-EA49-477A-8A97-4D9987436A4A}"/>
              </a:ext>
            </a:extLst>
          </p:cNvPr>
          <p:cNvSpPr/>
          <p:nvPr/>
        </p:nvSpPr>
        <p:spPr>
          <a:xfrm>
            <a:off x="2020340" y="4768334"/>
            <a:ext cx="5103320" cy="1077218"/>
          </a:xfrm>
          <a:prstGeom prst="rect">
            <a:avLst/>
          </a:prstGeom>
        </p:spPr>
        <p:txBody>
          <a:bodyPr wrap="none">
            <a:spAutoFit/>
          </a:bodyPr>
          <a:lstStyle/>
          <a:p>
            <a:r>
              <a:rPr lang="en-US" sz="3200" b="1" dirty="0">
                <a:hlinkClick r:id="rId2"/>
              </a:rPr>
              <a:t>https://www.daodas.sc.gov/</a:t>
            </a:r>
            <a:endParaRPr lang="en-US" sz="3200" b="1" dirty="0"/>
          </a:p>
          <a:p>
            <a:endParaRPr lang="en-US" sz="3200" b="1" dirty="0"/>
          </a:p>
        </p:txBody>
      </p:sp>
    </p:spTree>
    <p:extLst>
      <p:ext uri="{BB962C8B-B14F-4D97-AF65-F5344CB8AC3E}">
        <p14:creationId xmlns:p14="http://schemas.microsoft.com/office/powerpoint/2010/main" val="3234013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EABBFA-C440-47C3-93CC-19A7FEBEC8C0}"/>
              </a:ext>
            </a:extLst>
          </p:cNvPr>
          <p:cNvSpPr>
            <a:spLocks noGrp="1"/>
          </p:cNvSpPr>
          <p:nvPr>
            <p:ph idx="1"/>
          </p:nvPr>
        </p:nvSpPr>
        <p:spPr>
          <a:xfrm>
            <a:off x="167148" y="934065"/>
            <a:ext cx="8731045" cy="4935029"/>
          </a:xfrm>
        </p:spPr>
        <p:txBody>
          <a:bodyPr/>
          <a:lstStyle/>
          <a:p>
            <a:r>
              <a:rPr lang="en-US" b="1" dirty="0"/>
              <a:t>Education and Awareness Campaign to Address Alcohol, Tobacco, and Marijuana Use in South Carolina Throughout the COVID-19 Pandemic -will impact all counties</a:t>
            </a:r>
            <a:endParaRPr lang="en-US" dirty="0"/>
          </a:p>
          <a:p>
            <a:r>
              <a:rPr lang="en-US" b="1" dirty="0"/>
              <a:t>Total Investment: $1,221,048.00 -COVID-$236,172.00 and ARPA:$984,876.00 (14.74%)</a:t>
            </a:r>
            <a:endParaRPr lang="en-US" dirty="0"/>
          </a:p>
          <a:p>
            <a:r>
              <a:rPr lang="en-US" i="1" dirty="0"/>
              <a:t>**Portion of this will go out to field for local placement of materials-not able to give specific details at this time. Once the  cost to develop materials is determined, DAODAS will provide each  agency funding for local dissemination efforts. Will solidify this plan in upcoming months</a:t>
            </a:r>
            <a:r>
              <a:rPr lang="en-US" b="1" i="1" dirty="0"/>
              <a:t>.</a:t>
            </a:r>
            <a:endParaRPr lang="en-US" dirty="0"/>
          </a:p>
          <a:p>
            <a:r>
              <a:rPr lang="en-US" dirty="0"/>
              <a:t> </a:t>
            </a:r>
          </a:p>
        </p:txBody>
      </p:sp>
      <p:sp>
        <p:nvSpPr>
          <p:cNvPr id="3" name="Date Placeholder 2">
            <a:extLst>
              <a:ext uri="{FF2B5EF4-FFF2-40B4-BE49-F238E27FC236}">
                <a16:creationId xmlns:a16="http://schemas.microsoft.com/office/drawing/2014/main" id="{4737CD71-2101-4A5A-A695-18F4148AFEA8}"/>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7B6383A6-F7D3-4515-AD7E-CE4DE711B9F3}"/>
              </a:ext>
            </a:extLst>
          </p:cNvPr>
          <p:cNvSpPr>
            <a:spLocks noGrp="1"/>
          </p:cNvSpPr>
          <p:nvPr>
            <p:ph type="sldNum" sz="quarter" idx="4"/>
          </p:nvPr>
        </p:nvSpPr>
        <p:spPr/>
        <p:txBody>
          <a:bodyPr/>
          <a:lstStyle/>
          <a:p>
            <a:fld id="{A339896C-E2EF-470F-BA91-85D676E592B3}" type="slidenum">
              <a:rPr lang="en-US" smtClean="0"/>
              <a:t>34</a:t>
            </a:fld>
            <a:endParaRPr lang="en-US" dirty="0"/>
          </a:p>
        </p:txBody>
      </p:sp>
    </p:spTree>
    <p:extLst>
      <p:ext uri="{BB962C8B-B14F-4D97-AF65-F5344CB8AC3E}">
        <p14:creationId xmlns:p14="http://schemas.microsoft.com/office/powerpoint/2010/main" val="1275603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580213-8DC8-4988-A0CA-CB25216DAEEA}"/>
              </a:ext>
            </a:extLst>
          </p:cNvPr>
          <p:cNvSpPr>
            <a:spLocks noGrp="1"/>
          </p:cNvSpPr>
          <p:nvPr>
            <p:ph idx="1"/>
          </p:nvPr>
        </p:nvSpPr>
        <p:spPr>
          <a:xfrm>
            <a:off x="462117" y="2066106"/>
            <a:ext cx="7904644" cy="4168113"/>
          </a:xfrm>
        </p:spPr>
        <p:txBody>
          <a:bodyPr/>
          <a:lstStyle/>
          <a:p>
            <a:r>
              <a:rPr lang="en-US" dirty="0"/>
              <a:t>Ensuring the availability of current, culturally appropriate, and age-appropriate information can play a role in counterbalancing the normative culture of substance use/misuse and help people make an educated, informed decision. Funds will be utilized to develop culturally appropriate and age-appropriate educational materials that can be utilized at the local county/coalition level to educate youth, young adults, parents, caregivers, and community members on substance use/misuse and abuse of alcohol, tobacco, and marijuana in South Carolina.  Examples of materials that will be developed include: social media toolkits, educational presentations, billboards, handouts, etc.  The materials will include South Carolina-specific information such as data/statistics, laws and policies/practices, in addition to factual information from federal sources such as SAMHSA, NIDA, CDC, NIAAA, DEA, FDA, etc. </a:t>
            </a:r>
          </a:p>
          <a:p>
            <a:endParaRPr lang="en-US" dirty="0"/>
          </a:p>
        </p:txBody>
      </p:sp>
      <p:sp>
        <p:nvSpPr>
          <p:cNvPr id="3" name="Date Placeholder 2">
            <a:extLst>
              <a:ext uri="{FF2B5EF4-FFF2-40B4-BE49-F238E27FC236}">
                <a16:creationId xmlns:a16="http://schemas.microsoft.com/office/drawing/2014/main" id="{8EFE7F63-5366-4A7A-9FF9-65404B6E0484}"/>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AA5DBD1E-BB9E-46A0-A3CA-0D13CE65747C}"/>
              </a:ext>
            </a:extLst>
          </p:cNvPr>
          <p:cNvSpPr>
            <a:spLocks noGrp="1"/>
          </p:cNvSpPr>
          <p:nvPr>
            <p:ph type="sldNum" sz="quarter" idx="4"/>
          </p:nvPr>
        </p:nvSpPr>
        <p:spPr/>
        <p:txBody>
          <a:bodyPr/>
          <a:lstStyle/>
          <a:p>
            <a:fld id="{A339896C-E2EF-470F-BA91-85D676E592B3}" type="slidenum">
              <a:rPr lang="en-US" smtClean="0"/>
              <a:t>35</a:t>
            </a:fld>
            <a:endParaRPr lang="en-US" dirty="0"/>
          </a:p>
        </p:txBody>
      </p:sp>
      <p:sp>
        <p:nvSpPr>
          <p:cNvPr id="5" name="Rectangle 4">
            <a:extLst>
              <a:ext uri="{FF2B5EF4-FFF2-40B4-BE49-F238E27FC236}">
                <a16:creationId xmlns:a16="http://schemas.microsoft.com/office/drawing/2014/main" id="{E069B441-EAE1-4E30-A644-38D2CECEDC90}"/>
              </a:ext>
            </a:extLst>
          </p:cNvPr>
          <p:cNvSpPr/>
          <p:nvPr/>
        </p:nvSpPr>
        <p:spPr>
          <a:xfrm>
            <a:off x="462117" y="875071"/>
            <a:ext cx="7747083" cy="923330"/>
          </a:xfrm>
          <a:prstGeom prst="rect">
            <a:avLst/>
          </a:prstGeom>
        </p:spPr>
        <p:txBody>
          <a:bodyPr wrap="square">
            <a:spAutoFit/>
          </a:bodyPr>
          <a:lstStyle/>
          <a:p>
            <a:r>
              <a:rPr lang="en-US" b="1" dirty="0"/>
              <a:t>Education and Awareness Campaign to Address Alcohol, Tobacco, and Marijuana Use in South Carolina Throughout the COVID-19 Pandemic -will impact all counties</a:t>
            </a:r>
            <a:endParaRPr lang="en-US" dirty="0"/>
          </a:p>
        </p:txBody>
      </p:sp>
    </p:spTree>
    <p:extLst>
      <p:ext uri="{BB962C8B-B14F-4D97-AF65-F5344CB8AC3E}">
        <p14:creationId xmlns:p14="http://schemas.microsoft.com/office/powerpoint/2010/main" val="3868606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37B787-3AA6-4DCC-8525-88C6FFC886FB}"/>
              </a:ext>
            </a:extLst>
          </p:cNvPr>
          <p:cNvSpPr>
            <a:spLocks noGrp="1"/>
          </p:cNvSpPr>
          <p:nvPr>
            <p:ph idx="1"/>
          </p:nvPr>
        </p:nvSpPr>
        <p:spPr>
          <a:xfrm>
            <a:off x="235975" y="825910"/>
            <a:ext cx="8780206" cy="5427406"/>
          </a:xfrm>
        </p:spPr>
        <p:txBody>
          <a:bodyPr/>
          <a:lstStyle/>
          <a:p>
            <a:r>
              <a:rPr lang="en-US" b="1" dirty="0"/>
              <a:t>Addressing Alcohol/Alcohol Use during pandemic</a:t>
            </a:r>
          </a:p>
          <a:p>
            <a:r>
              <a:rPr lang="en-US" b="1" dirty="0"/>
              <a:t>Total Investment: $1,280,000.00 all from COVID-19 (15.45%)- This will be available to all 46 counties through the 16 judicial circuits. </a:t>
            </a:r>
            <a:endParaRPr lang="en-US" dirty="0"/>
          </a:p>
          <a:p>
            <a:r>
              <a:rPr lang="en-US" dirty="0"/>
              <a:t>Additional funding from the COVID-19 supplement will allow the AETs to build on their current strategic plans and provide additional prevention strategies (across the 6 CSAP strategy areas) to address the rise in alcohol use during the pandemic in any age categories based on locally identified needs. This funding does not have to be specific to underage youth (can be if that is what local need determines). This funding can be to address alcohol use/consequences of use, etc. among any identified population through local data (young adults, middle-age adults, older adults, general population, </a:t>
            </a:r>
            <a:r>
              <a:rPr lang="en-US" dirty="0" err="1"/>
              <a:t>etc</a:t>
            </a:r>
            <a:r>
              <a:rPr lang="en-US" dirty="0"/>
              <a:t>). </a:t>
            </a:r>
          </a:p>
          <a:p>
            <a:r>
              <a:rPr lang="en-US" dirty="0"/>
              <a:t> Award all circuits </a:t>
            </a:r>
            <a:r>
              <a:rPr lang="en-US" b="1" dirty="0"/>
              <a:t>$62,500 for year (</a:t>
            </a:r>
            <a:r>
              <a:rPr lang="en-US" dirty="0"/>
              <a:t>total of 1,000,000.00). October 1- September 29, 2022. The remaining $280,000.00 would be allocated and spent on a winter "out of their hands" type campaign to target high -risk time of holidays (Thanksgiving, New Year’s, Christmas/Winter holidays, </a:t>
            </a:r>
            <a:r>
              <a:rPr lang="en-US" dirty="0" err="1"/>
              <a:t>etc</a:t>
            </a:r>
            <a:r>
              <a:rPr lang="en-US" dirty="0"/>
              <a:t>) material development and reproduction of materials. Ideas will be discussed with AET Coordinators and Prevention Directors.</a:t>
            </a:r>
          </a:p>
          <a:p>
            <a:endParaRPr lang="en-US" dirty="0"/>
          </a:p>
        </p:txBody>
      </p:sp>
      <p:sp>
        <p:nvSpPr>
          <p:cNvPr id="3" name="Date Placeholder 2">
            <a:extLst>
              <a:ext uri="{FF2B5EF4-FFF2-40B4-BE49-F238E27FC236}">
                <a16:creationId xmlns:a16="http://schemas.microsoft.com/office/drawing/2014/main" id="{37C00E89-58BA-4573-B33E-BC3209CAD96D}"/>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AD4CFDA1-87A3-4321-B9E5-A25BBBEED5C4}"/>
              </a:ext>
            </a:extLst>
          </p:cNvPr>
          <p:cNvSpPr>
            <a:spLocks noGrp="1"/>
          </p:cNvSpPr>
          <p:nvPr>
            <p:ph type="sldNum" sz="quarter" idx="4"/>
          </p:nvPr>
        </p:nvSpPr>
        <p:spPr/>
        <p:txBody>
          <a:bodyPr/>
          <a:lstStyle/>
          <a:p>
            <a:fld id="{A339896C-E2EF-470F-BA91-85D676E592B3}" type="slidenum">
              <a:rPr lang="en-US" smtClean="0"/>
              <a:t>36</a:t>
            </a:fld>
            <a:endParaRPr lang="en-US" dirty="0"/>
          </a:p>
        </p:txBody>
      </p:sp>
    </p:spTree>
    <p:extLst>
      <p:ext uri="{BB962C8B-B14F-4D97-AF65-F5344CB8AC3E}">
        <p14:creationId xmlns:p14="http://schemas.microsoft.com/office/powerpoint/2010/main" val="2864943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D5476A-59C9-41E6-9659-927B93974320}"/>
              </a:ext>
            </a:extLst>
          </p:cNvPr>
          <p:cNvSpPr>
            <a:spLocks noGrp="1"/>
          </p:cNvSpPr>
          <p:nvPr>
            <p:ph idx="1"/>
          </p:nvPr>
        </p:nvSpPr>
        <p:spPr>
          <a:xfrm>
            <a:off x="235975" y="1140542"/>
            <a:ext cx="8130786" cy="4728552"/>
          </a:xfrm>
        </p:spPr>
        <p:txBody>
          <a:bodyPr/>
          <a:lstStyle/>
          <a:p>
            <a:r>
              <a:rPr lang="en-US" b="1" dirty="0"/>
              <a:t>Addressing Alcohol/Alcohol Use during pandemic</a:t>
            </a:r>
          </a:p>
          <a:p>
            <a:r>
              <a:rPr lang="en-US" dirty="0"/>
              <a:t>Funding will be allocated for addressing Increased Alcohol Use During the Pandemic (All populations-based on local data can address underage, young adult, older adults, binge drinking, impaired driving, etc.) through implementation of evidence-based environmental and educational strategies, information dissemination, alternative activities and problem identification/referral strategies. </a:t>
            </a:r>
          </a:p>
          <a:p>
            <a:r>
              <a:rPr lang="en-US" dirty="0"/>
              <a:t>Will have circuits provide a plan/budget-not a RFP process.</a:t>
            </a:r>
          </a:p>
          <a:p>
            <a:r>
              <a:rPr lang="en-US" dirty="0"/>
              <a:t>More information will be forthcoming before the end of August.</a:t>
            </a:r>
          </a:p>
          <a:p>
            <a:endParaRPr lang="en-US" dirty="0"/>
          </a:p>
        </p:txBody>
      </p:sp>
      <p:sp>
        <p:nvSpPr>
          <p:cNvPr id="3" name="Date Placeholder 2">
            <a:extLst>
              <a:ext uri="{FF2B5EF4-FFF2-40B4-BE49-F238E27FC236}">
                <a16:creationId xmlns:a16="http://schemas.microsoft.com/office/drawing/2014/main" id="{4424BD1D-FA2B-438C-91C5-083BF00FB29F}"/>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A3B80986-C9F8-41EC-BB26-A854B3934A09}"/>
              </a:ext>
            </a:extLst>
          </p:cNvPr>
          <p:cNvSpPr>
            <a:spLocks noGrp="1"/>
          </p:cNvSpPr>
          <p:nvPr>
            <p:ph type="sldNum" sz="quarter" idx="4"/>
          </p:nvPr>
        </p:nvSpPr>
        <p:spPr/>
        <p:txBody>
          <a:bodyPr/>
          <a:lstStyle/>
          <a:p>
            <a:fld id="{A339896C-E2EF-470F-BA91-85D676E592B3}" type="slidenum">
              <a:rPr lang="en-US" smtClean="0"/>
              <a:t>37</a:t>
            </a:fld>
            <a:endParaRPr lang="en-US" dirty="0"/>
          </a:p>
        </p:txBody>
      </p:sp>
    </p:spTree>
    <p:extLst>
      <p:ext uri="{BB962C8B-B14F-4D97-AF65-F5344CB8AC3E}">
        <p14:creationId xmlns:p14="http://schemas.microsoft.com/office/powerpoint/2010/main" val="3883917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AF668-39D9-4AE0-ACFF-3C6E8E59D583}"/>
              </a:ext>
            </a:extLst>
          </p:cNvPr>
          <p:cNvSpPr>
            <a:spLocks noGrp="1"/>
          </p:cNvSpPr>
          <p:nvPr>
            <p:ph idx="1"/>
          </p:nvPr>
        </p:nvSpPr>
        <p:spPr>
          <a:xfrm>
            <a:off x="275303" y="934065"/>
            <a:ext cx="8396749" cy="4935029"/>
          </a:xfrm>
        </p:spPr>
        <p:txBody>
          <a:bodyPr/>
          <a:lstStyle/>
          <a:p>
            <a:r>
              <a:rPr lang="en-US" b="1" dirty="0"/>
              <a:t>From new State Opioid Response Grant (SOR):</a:t>
            </a:r>
            <a:endParaRPr lang="en-US" dirty="0"/>
          </a:p>
          <a:p>
            <a:r>
              <a:rPr lang="en-US" dirty="0"/>
              <a:t>The South Carolina Department of Alcohol and Other Drug Abuse Services (DAODAS) State Opioid Response (SOR) Grant will provide up to </a:t>
            </a:r>
            <a:r>
              <a:rPr lang="en-US" b="1" dirty="0"/>
              <a:t>$900,000.00</a:t>
            </a:r>
            <a:r>
              <a:rPr lang="en-US" dirty="0"/>
              <a:t> to fund approximately 18 single-year primary prevention sub-awards to organizations that serve South Carolina communities.  The purpose of the sub-awards is to support implementation of evidence-based environmental and educational primary prevention strategies in an effort to prevent opioid and stimulant misuse, and to reduce the consequences of opioid and stimulant misuse in South Carolina.</a:t>
            </a:r>
          </a:p>
          <a:p>
            <a:r>
              <a:rPr lang="en-US" dirty="0"/>
              <a:t>Strategies may be implemented for the general population, or may be implemented for targeted populations.  The planned sub-award period is </a:t>
            </a:r>
            <a:r>
              <a:rPr lang="en-US" b="1" dirty="0"/>
              <a:t>October 1, 2021, to August 31, 2022</a:t>
            </a:r>
            <a:r>
              <a:rPr lang="en-US" dirty="0"/>
              <a:t>.  The available funding level per award is</a:t>
            </a:r>
            <a:r>
              <a:rPr lang="en-US" b="1" dirty="0"/>
              <a:t> up to $50,000.00.</a:t>
            </a:r>
            <a:endParaRPr lang="en-US" dirty="0"/>
          </a:p>
          <a:p>
            <a:endParaRPr lang="en-US" dirty="0"/>
          </a:p>
        </p:txBody>
      </p:sp>
      <p:sp>
        <p:nvSpPr>
          <p:cNvPr id="3" name="Date Placeholder 2">
            <a:extLst>
              <a:ext uri="{FF2B5EF4-FFF2-40B4-BE49-F238E27FC236}">
                <a16:creationId xmlns:a16="http://schemas.microsoft.com/office/drawing/2014/main" id="{5B610F7B-C4E9-4555-899B-625D93182E0B}"/>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42A4EE3A-5A57-492B-87D1-F91AB7882D6B}"/>
              </a:ext>
            </a:extLst>
          </p:cNvPr>
          <p:cNvSpPr>
            <a:spLocks noGrp="1"/>
          </p:cNvSpPr>
          <p:nvPr>
            <p:ph type="sldNum" sz="quarter" idx="4"/>
          </p:nvPr>
        </p:nvSpPr>
        <p:spPr/>
        <p:txBody>
          <a:bodyPr/>
          <a:lstStyle/>
          <a:p>
            <a:fld id="{A339896C-E2EF-470F-BA91-85D676E592B3}" type="slidenum">
              <a:rPr lang="en-US" smtClean="0"/>
              <a:t>38</a:t>
            </a:fld>
            <a:endParaRPr lang="en-US" dirty="0"/>
          </a:p>
        </p:txBody>
      </p:sp>
      <p:sp>
        <p:nvSpPr>
          <p:cNvPr id="5" name="Rectangle 4">
            <a:extLst>
              <a:ext uri="{FF2B5EF4-FFF2-40B4-BE49-F238E27FC236}">
                <a16:creationId xmlns:a16="http://schemas.microsoft.com/office/drawing/2014/main" id="{9976939E-1BE1-4A73-B2A8-F873B0462991}"/>
              </a:ext>
            </a:extLst>
          </p:cNvPr>
          <p:cNvSpPr/>
          <p:nvPr/>
        </p:nvSpPr>
        <p:spPr>
          <a:xfrm>
            <a:off x="2020340" y="5151792"/>
            <a:ext cx="5103320" cy="584775"/>
          </a:xfrm>
          <a:prstGeom prst="rect">
            <a:avLst/>
          </a:prstGeom>
        </p:spPr>
        <p:txBody>
          <a:bodyPr wrap="none">
            <a:spAutoFit/>
          </a:bodyPr>
          <a:lstStyle/>
          <a:p>
            <a:r>
              <a:rPr lang="en-US" sz="3200" b="1" dirty="0">
                <a:hlinkClick r:id="rId2"/>
              </a:rPr>
              <a:t>https://www.daodas.sc.gov/</a:t>
            </a:r>
            <a:endParaRPr lang="en-US" sz="3200" b="1" dirty="0"/>
          </a:p>
        </p:txBody>
      </p:sp>
    </p:spTree>
    <p:extLst>
      <p:ext uri="{BB962C8B-B14F-4D97-AF65-F5344CB8AC3E}">
        <p14:creationId xmlns:p14="http://schemas.microsoft.com/office/powerpoint/2010/main" val="3184226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7EB195B-1BAC-4DAC-8844-E4CD00C589FB}"/>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7946489D-9D48-4E8C-BE20-E0D889714B4A}"/>
              </a:ext>
            </a:extLst>
          </p:cNvPr>
          <p:cNvSpPr>
            <a:spLocks noGrp="1"/>
          </p:cNvSpPr>
          <p:nvPr>
            <p:ph type="sldNum" sz="quarter" idx="4"/>
          </p:nvPr>
        </p:nvSpPr>
        <p:spPr/>
        <p:txBody>
          <a:bodyPr/>
          <a:lstStyle/>
          <a:p>
            <a:fld id="{A339896C-E2EF-470F-BA91-85D676E592B3}" type="slidenum">
              <a:rPr lang="en-US" smtClean="0"/>
              <a:t>39</a:t>
            </a:fld>
            <a:endParaRPr lang="en-US" dirty="0"/>
          </a:p>
        </p:txBody>
      </p:sp>
      <p:sp>
        <p:nvSpPr>
          <p:cNvPr id="5" name="Rectangle 4">
            <a:extLst>
              <a:ext uri="{FF2B5EF4-FFF2-40B4-BE49-F238E27FC236}">
                <a16:creationId xmlns:a16="http://schemas.microsoft.com/office/drawing/2014/main" id="{61BE098F-1CF5-45B9-935E-0933B17C7D82}"/>
              </a:ext>
            </a:extLst>
          </p:cNvPr>
          <p:cNvSpPr/>
          <p:nvPr/>
        </p:nvSpPr>
        <p:spPr>
          <a:xfrm>
            <a:off x="1425907" y="3067353"/>
            <a:ext cx="6292185" cy="584775"/>
          </a:xfrm>
          <a:prstGeom prst="rect">
            <a:avLst/>
          </a:prstGeom>
        </p:spPr>
        <p:txBody>
          <a:bodyPr wrap="square">
            <a:spAutoFit/>
          </a:bodyPr>
          <a:lstStyle/>
          <a:p>
            <a:r>
              <a:rPr lang="en-US" sz="3200" b="1" dirty="0"/>
              <a:t>CTC/CORE Survey Data Collection</a:t>
            </a:r>
          </a:p>
        </p:txBody>
      </p:sp>
    </p:spTree>
    <p:extLst>
      <p:ext uri="{BB962C8B-B14F-4D97-AF65-F5344CB8AC3E}">
        <p14:creationId xmlns:p14="http://schemas.microsoft.com/office/powerpoint/2010/main" val="195541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C16328-9B69-4A65-9CB5-CA96145B0F0E}"/>
              </a:ext>
            </a:extLst>
          </p:cNvPr>
          <p:cNvSpPr>
            <a:spLocks noGrp="1"/>
          </p:cNvSpPr>
          <p:nvPr>
            <p:ph idx="1"/>
          </p:nvPr>
        </p:nvSpPr>
        <p:spPr>
          <a:xfrm>
            <a:off x="589935" y="1007857"/>
            <a:ext cx="8080573" cy="4861238"/>
          </a:xfrm>
        </p:spPr>
        <p:txBody>
          <a:bodyPr/>
          <a:lstStyle/>
          <a:p>
            <a:pPr algn="ctr"/>
            <a:r>
              <a:rPr lang="en-US" sz="3200" b="1" dirty="0"/>
              <a:t>Updates from MADD</a:t>
            </a:r>
          </a:p>
        </p:txBody>
      </p:sp>
      <p:sp>
        <p:nvSpPr>
          <p:cNvPr id="3" name="Date Placeholder 2">
            <a:extLst>
              <a:ext uri="{FF2B5EF4-FFF2-40B4-BE49-F238E27FC236}">
                <a16:creationId xmlns:a16="http://schemas.microsoft.com/office/drawing/2014/main" id="{DA2A15DA-D9D9-4689-B312-FA2DEAE83E25}"/>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5C824002-549B-4492-A64A-DAB9DF13708F}"/>
              </a:ext>
            </a:extLst>
          </p:cNvPr>
          <p:cNvSpPr>
            <a:spLocks noGrp="1"/>
          </p:cNvSpPr>
          <p:nvPr>
            <p:ph type="sldNum" sz="quarter" idx="4"/>
          </p:nvPr>
        </p:nvSpPr>
        <p:spPr/>
        <p:txBody>
          <a:bodyPr/>
          <a:lstStyle/>
          <a:p>
            <a:fld id="{A339896C-E2EF-470F-BA91-85D676E592B3}" type="slidenum">
              <a:rPr lang="en-US" smtClean="0"/>
              <a:t>4</a:t>
            </a:fld>
            <a:endParaRPr lang="en-US" dirty="0"/>
          </a:p>
        </p:txBody>
      </p:sp>
      <p:pic>
        <p:nvPicPr>
          <p:cNvPr id="2050" name="Picture 2" descr="MADD – South Carolina, State Office">
            <a:extLst>
              <a:ext uri="{FF2B5EF4-FFF2-40B4-BE49-F238E27FC236}">
                <a16:creationId xmlns:a16="http://schemas.microsoft.com/office/drawing/2014/main" id="{6DF37B11-C46F-482D-A12C-DD710E3E9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92" y="1007856"/>
            <a:ext cx="2113628" cy="9267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C513A0-7DB5-47AB-9EA6-01AEFAD24470}"/>
              </a:ext>
            </a:extLst>
          </p:cNvPr>
          <p:cNvSpPr/>
          <p:nvPr/>
        </p:nvSpPr>
        <p:spPr>
          <a:xfrm>
            <a:off x="2064774" y="2321004"/>
            <a:ext cx="5498221" cy="738664"/>
          </a:xfrm>
          <a:prstGeom prst="rect">
            <a:avLst/>
          </a:prstGeom>
        </p:spPr>
        <p:txBody>
          <a:bodyPr wrap="square">
            <a:spAutoFit/>
          </a:bodyPr>
          <a:lstStyle/>
          <a:p>
            <a:r>
              <a:rPr lang="en-US" sz="2400" dirty="0">
                <a:hlinkClick r:id="rId3"/>
              </a:rPr>
              <a:t>https://www.madd.org/south-carolina/</a:t>
            </a:r>
            <a:endParaRPr lang="en-US" sz="2400" dirty="0"/>
          </a:p>
          <a:p>
            <a:endParaRPr lang="en-US" dirty="0"/>
          </a:p>
        </p:txBody>
      </p:sp>
      <p:sp>
        <p:nvSpPr>
          <p:cNvPr id="6" name="Rectangle 5">
            <a:extLst>
              <a:ext uri="{FF2B5EF4-FFF2-40B4-BE49-F238E27FC236}">
                <a16:creationId xmlns:a16="http://schemas.microsoft.com/office/drawing/2014/main" id="{EA729537-78CE-47FA-9DA6-33431E123382}"/>
              </a:ext>
            </a:extLst>
          </p:cNvPr>
          <p:cNvSpPr/>
          <p:nvPr/>
        </p:nvSpPr>
        <p:spPr>
          <a:xfrm>
            <a:off x="4332643" y="4805620"/>
            <a:ext cx="4150560" cy="369332"/>
          </a:xfrm>
          <a:prstGeom prst="rect">
            <a:avLst/>
          </a:prstGeom>
        </p:spPr>
        <p:txBody>
          <a:bodyPr wrap="square">
            <a:spAutoFit/>
          </a:bodyPr>
          <a:lstStyle/>
          <a:p>
            <a:r>
              <a:rPr lang="de-DE" b="1" i="1" dirty="0">
                <a:latin typeface="Oswald"/>
              </a:rPr>
              <a:t>Upstate:September 25 @ 8:00 am - 11:00 am</a:t>
            </a:r>
            <a:endParaRPr lang="de-DE" b="1" i="1" dirty="0">
              <a:effectLst/>
              <a:latin typeface="Oswald"/>
            </a:endParaRPr>
          </a:p>
        </p:txBody>
      </p:sp>
      <p:sp>
        <p:nvSpPr>
          <p:cNvPr id="8" name="Rectangle 7">
            <a:extLst>
              <a:ext uri="{FF2B5EF4-FFF2-40B4-BE49-F238E27FC236}">
                <a16:creationId xmlns:a16="http://schemas.microsoft.com/office/drawing/2014/main" id="{0CE76715-EEA3-4821-84A7-091DEDAC5730}"/>
              </a:ext>
            </a:extLst>
          </p:cNvPr>
          <p:cNvSpPr/>
          <p:nvPr/>
        </p:nvSpPr>
        <p:spPr>
          <a:xfrm>
            <a:off x="4194990" y="5358424"/>
            <a:ext cx="4453527" cy="369332"/>
          </a:xfrm>
          <a:prstGeom prst="rect">
            <a:avLst/>
          </a:prstGeom>
        </p:spPr>
        <p:txBody>
          <a:bodyPr wrap="none">
            <a:spAutoFit/>
          </a:bodyPr>
          <a:lstStyle/>
          <a:p>
            <a:r>
              <a:rPr lang="de-DE" b="1" i="1" dirty="0">
                <a:latin typeface="Oswald"/>
              </a:rPr>
              <a:t>Low Country:November 6 @ 8:00 am - 11:00 am</a:t>
            </a:r>
            <a:endParaRPr lang="de-DE" b="1" i="1" dirty="0">
              <a:effectLst/>
              <a:latin typeface="Oswald"/>
            </a:endParaRPr>
          </a:p>
        </p:txBody>
      </p:sp>
      <p:pic>
        <p:nvPicPr>
          <p:cNvPr id="9" name="Picture 8">
            <a:extLst>
              <a:ext uri="{FF2B5EF4-FFF2-40B4-BE49-F238E27FC236}">
                <a16:creationId xmlns:a16="http://schemas.microsoft.com/office/drawing/2014/main" id="{52FF50AC-A43C-481C-9044-0BE0DA416AAD}"/>
              </a:ext>
            </a:extLst>
          </p:cNvPr>
          <p:cNvPicPr>
            <a:picLocks noChangeAspect="1"/>
          </p:cNvPicPr>
          <p:nvPr/>
        </p:nvPicPr>
        <p:blipFill>
          <a:blip r:embed="rId4"/>
          <a:stretch>
            <a:fillRect/>
          </a:stretch>
        </p:blipFill>
        <p:spPr>
          <a:xfrm>
            <a:off x="337846" y="3008455"/>
            <a:ext cx="3453855" cy="2168924"/>
          </a:xfrm>
          <a:prstGeom prst="rect">
            <a:avLst/>
          </a:prstGeom>
        </p:spPr>
      </p:pic>
    </p:spTree>
    <p:extLst>
      <p:ext uri="{BB962C8B-B14F-4D97-AF65-F5344CB8AC3E}">
        <p14:creationId xmlns:p14="http://schemas.microsoft.com/office/powerpoint/2010/main" val="548104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170A12-A354-469F-A560-B9E23711FE5B}"/>
              </a:ext>
            </a:extLst>
          </p:cNvPr>
          <p:cNvSpPr>
            <a:spLocks noGrp="1"/>
          </p:cNvSpPr>
          <p:nvPr>
            <p:ph idx="1"/>
          </p:nvPr>
        </p:nvSpPr>
        <p:spPr>
          <a:xfrm>
            <a:off x="383459" y="943897"/>
            <a:ext cx="8180438" cy="4925197"/>
          </a:xfrm>
        </p:spPr>
        <p:txBody>
          <a:bodyPr/>
          <a:lstStyle/>
          <a:p>
            <a:r>
              <a:rPr lang="en-US" b="1" dirty="0"/>
              <a:t>Needs Assessment- CTC/CORE- can potentially impact all counties</a:t>
            </a:r>
            <a:endParaRPr lang="en-US" dirty="0"/>
          </a:p>
          <a:p>
            <a:r>
              <a:rPr lang="en-US" b="1" dirty="0"/>
              <a:t> Total investment: $175,000.00 ($100,000.00 from COVID and $75,000.00 from ARPA)- 2.11%</a:t>
            </a:r>
            <a:endParaRPr lang="en-US" dirty="0"/>
          </a:p>
          <a:p>
            <a:r>
              <a:rPr lang="en-US" dirty="0"/>
              <a:t>Our state places an emphasis on implementing the Strategic Prevention Framework (SPF) model.  Needs assessments to identify local prevention needs are a priority, and resources are required to continue collecting survey data at the county level. Funding will be used to conduct the </a:t>
            </a:r>
            <a:r>
              <a:rPr lang="en-US" b="1" dirty="0"/>
              <a:t>Communities That Care (CTC) surve</a:t>
            </a:r>
            <a:r>
              <a:rPr lang="en-US" dirty="0"/>
              <a:t>y for middle and high school youth in the </a:t>
            </a:r>
            <a:r>
              <a:rPr lang="en-US" b="1" dirty="0"/>
              <a:t>spring of 2022</a:t>
            </a:r>
            <a:r>
              <a:rPr lang="en-US" dirty="0"/>
              <a:t> and in the</a:t>
            </a:r>
            <a:r>
              <a:rPr lang="en-US" b="1" dirty="0"/>
              <a:t> spring of 2024</a:t>
            </a:r>
            <a:r>
              <a:rPr lang="en-US" dirty="0"/>
              <a:t>. Funding will also be allocated for CORE survey data collection during the 2021-2022 school year from the COVID-19 supplement and in the 2022-2023 and 2023-2024 school years from ARPA. </a:t>
            </a:r>
          </a:p>
          <a:p>
            <a:r>
              <a:rPr lang="en-US" dirty="0"/>
              <a:t>Contact Dr. Sazid Kahn for more information: </a:t>
            </a:r>
            <a:r>
              <a:rPr lang="en-US" dirty="0">
                <a:hlinkClick r:id="rId2"/>
              </a:rPr>
              <a:t>skahn@daodas.sc.gov</a:t>
            </a:r>
            <a:endParaRPr lang="en-US" dirty="0"/>
          </a:p>
          <a:p>
            <a:r>
              <a:rPr lang="en-US" dirty="0"/>
              <a:t>Guidance and Information will be coming out soon for CTC recruitment</a:t>
            </a:r>
          </a:p>
        </p:txBody>
      </p:sp>
      <p:sp>
        <p:nvSpPr>
          <p:cNvPr id="3" name="Date Placeholder 2">
            <a:extLst>
              <a:ext uri="{FF2B5EF4-FFF2-40B4-BE49-F238E27FC236}">
                <a16:creationId xmlns:a16="http://schemas.microsoft.com/office/drawing/2014/main" id="{5BC4B150-6EA9-430A-BC06-FADAB11CE1BB}"/>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28A1A057-7DFA-4C62-B89F-D6E38FF4D85A}"/>
              </a:ext>
            </a:extLst>
          </p:cNvPr>
          <p:cNvSpPr>
            <a:spLocks noGrp="1"/>
          </p:cNvSpPr>
          <p:nvPr>
            <p:ph type="sldNum" sz="quarter" idx="4"/>
          </p:nvPr>
        </p:nvSpPr>
        <p:spPr/>
        <p:txBody>
          <a:bodyPr/>
          <a:lstStyle/>
          <a:p>
            <a:fld id="{A339896C-E2EF-470F-BA91-85D676E592B3}" type="slidenum">
              <a:rPr lang="en-US" smtClean="0"/>
              <a:t>40</a:t>
            </a:fld>
            <a:endParaRPr lang="en-US" dirty="0"/>
          </a:p>
        </p:txBody>
      </p:sp>
    </p:spTree>
    <p:extLst>
      <p:ext uri="{BB962C8B-B14F-4D97-AF65-F5344CB8AC3E}">
        <p14:creationId xmlns:p14="http://schemas.microsoft.com/office/powerpoint/2010/main" val="2825019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5752A47-7D0B-47C8-BCCE-39839D24C33A}"/>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C9D5C091-04FD-499B-A58E-68C7D9FBA23E}"/>
              </a:ext>
            </a:extLst>
          </p:cNvPr>
          <p:cNvSpPr>
            <a:spLocks noGrp="1"/>
          </p:cNvSpPr>
          <p:nvPr>
            <p:ph type="sldNum" sz="quarter" idx="4"/>
          </p:nvPr>
        </p:nvSpPr>
        <p:spPr/>
        <p:txBody>
          <a:bodyPr/>
          <a:lstStyle/>
          <a:p>
            <a:fld id="{A339896C-E2EF-470F-BA91-85D676E592B3}" type="slidenum">
              <a:rPr lang="en-US" smtClean="0"/>
              <a:t>41</a:t>
            </a:fld>
            <a:endParaRPr lang="en-US" dirty="0"/>
          </a:p>
        </p:txBody>
      </p:sp>
      <p:sp>
        <p:nvSpPr>
          <p:cNvPr id="5" name="Rectangle 4">
            <a:extLst>
              <a:ext uri="{FF2B5EF4-FFF2-40B4-BE49-F238E27FC236}">
                <a16:creationId xmlns:a16="http://schemas.microsoft.com/office/drawing/2014/main" id="{37EAF321-9EA0-4E4D-BD1B-88D0DFA013BB}"/>
              </a:ext>
            </a:extLst>
          </p:cNvPr>
          <p:cNvSpPr/>
          <p:nvPr/>
        </p:nvSpPr>
        <p:spPr>
          <a:xfrm>
            <a:off x="1602658" y="2967335"/>
            <a:ext cx="5822686" cy="1077218"/>
          </a:xfrm>
          <a:prstGeom prst="rect">
            <a:avLst/>
          </a:prstGeom>
        </p:spPr>
        <p:txBody>
          <a:bodyPr wrap="square">
            <a:spAutoFit/>
          </a:bodyPr>
          <a:lstStyle/>
          <a:p>
            <a:pPr algn="ctr"/>
            <a:r>
              <a:rPr lang="en-US" sz="3200" b="1" dirty="0"/>
              <a:t>FY22 Funding and Compliance Contract</a:t>
            </a:r>
          </a:p>
        </p:txBody>
      </p:sp>
    </p:spTree>
    <p:extLst>
      <p:ext uri="{BB962C8B-B14F-4D97-AF65-F5344CB8AC3E}">
        <p14:creationId xmlns:p14="http://schemas.microsoft.com/office/powerpoint/2010/main" val="3120134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985EEF-468B-4DED-878A-F58E947E4598}"/>
              </a:ext>
            </a:extLst>
          </p:cNvPr>
          <p:cNvSpPr>
            <a:spLocks noGrp="1"/>
          </p:cNvSpPr>
          <p:nvPr>
            <p:ph idx="1"/>
          </p:nvPr>
        </p:nvSpPr>
        <p:spPr>
          <a:xfrm>
            <a:off x="294969" y="1042219"/>
            <a:ext cx="8278760" cy="4826875"/>
          </a:xfrm>
        </p:spPr>
        <p:txBody>
          <a:bodyPr/>
          <a:lstStyle/>
          <a:p>
            <a:r>
              <a:rPr lang="en-US" b="1" dirty="0"/>
              <a:t>ARTICLE II - COMPLIANCE</a:t>
            </a:r>
          </a:p>
          <a:p>
            <a:pPr lvl="0"/>
            <a:r>
              <a:rPr lang="en-US" b="1" dirty="0"/>
              <a:t>Accessibility of Services</a:t>
            </a:r>
            <a:endParaRPr lang="en-US" dirty="0"/>
          </a:p>
          <a:p>
            <a:r>
              <a:rPr lang="en-US" b="1" i="1" dirty="0"/>
              <a:t>Subgrantee shall accommodate the prevention, intervention, treatment, and recovery services needs of the Subgrantee’s catchment area and ensure that services are accessible to all citizens, by and through the implementation of extended hours or flexible schedules.</a:t>
            </a:r>
            <a:r>
              <a:rPr lang="en-US" dirty="0"/>
              <a:t>  If Subgrantee provides Withdrawal Management (Detoxification) and/or Residential services, Subgrantee must ensure that these services are continuously accessible 24 hours a day, seven days a week, and 365 days a year.  Additionally, Subgrantee shall make every effort to admit prospective patients when beds are available and where the prospective patients present for services and are appropriate for admission.</a:t>
            </a:r>
          </a:p>
          <a:p>
            <a:endParaRPr lang="en-US" dirty="0"/>
          </a:p>
        </p:txBody>
      </p:sp>
      <p:sp>
        <p:nvSpPr>
          <p:cNvPr id="3" name="Date Placeholder 2">
            <a:extLst>
              <a:ext uri="{FF2B5EF4-FFF2-40B4-BE49-F238E27FC236}">
                <a16:creationId xmlns:a16="http://schemas.microsoft.com/office/drawing/2014/main" id="{3A72A825-8155-4ABB-8BFA-F52DA4D44936}"/>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9FA477C8-452D-4395-AB50-49C83ED179F4}"/>
              </a:ext>
            </a:extLst>
          </p:cNvPr>
          <p:cNvSpPr>
            <a:spLocks noGrp="1"/>
          </p:cNvSpPr>
          <p:nvPr>
            <p:ph type="sldNum" sz="quarter" idx="4"/>
          </p:nvPr>
        </p:nvSpPr>
        <p:spPr/>
        <p:txBody>
          <a:bodyPr/>
          <a:lstStyle/>
          <a:p>
            <a:fld id="{A339896C-E2EF-470F-BA91-85D676E592B3}" type="slidenum">
              <a:rPr lang="en-US" smtClean="0"/>
              <a:t>42</a:t>
            </a:fld>
            <a:endParaRPr lang="en-US" dirty="0"/>
          </a:p>
        </p:txBody>
      </p:sp>
    </p:spTree>
    <p:extLst>
      <p:ext uri="{BB962C8B-B14F-4D97-AF65-F5344CB8AC3E}">
        <p14:creationId xmlns:p14="http://schemas.microsoft.com/office/powerpoint/2010/main" val="2017745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8D9D8B-0148-41B7-BBD8-D3019A5886C3}"/>
              </a:ext>
            </a:extLst>
          </p:cNvPr>
          <p:cNvSpPr>
            <a:spLocks noGrp="1"/>
          </p:cNvSpPr>
          <p:nvPr>
            <p:ph idx="1"/>
          </p:nvPr>
        </p:nvSpPr>
        <p:spPr>
          <a:xfrm>
            <a:off x="324465" y="1002890"/>
            <a:ext cx="8229600" cy="4866204"/>
          </a:xfrm>
        </p:spPr>
        <p:txBody>
          <a:bodyPr/>
          <a:lstStyle/>
          <a:p>
            <a:r>
              <a:rPr lang="en-US" b="1" dirty="0"/>
              <a:t>Mandated Standards (45 CFR § 96.136)</a:t>
            </a:r>
            <a:endParaRPr lang="en-US" dirty="0"/>
          </a:p>
          <a:p>
            <a:r>
              <a:rPr lang="en-US" b="1" dirty="0"/>
              <a:t>Accreditations – </a:t>
            </a:r>
            <a:r>
              <a:rPr lang="en-US" dirty="0"/>
              <a:t>Subgrantee shall obtain and maintain national accreditations by either The Joint Commission or CARF International in the specific program areas that are covered by this Contract.  Subgrantee shall also maintain accreditations as required by DAODAS’ </a:t>
            </a:r>
            <a:r>
              <a:rPr lang="en-US" i="1" dirty="0"/>
              <a:t>Treatment Programs Manual</a:t>
            </a:r>
            <a:r>
              <a:rPr lang="en-US" dirty="0"/>
              <a:t>, as revised from time to time, and as required by DAODAS’ </a:t>
            </a:r>
            <a:r>
              <a:rPr lang="en-US" i="1" dirty="0"/>
              <a:t>Primary Prevention Services Manual</a:t>
            </a:r>
            <a:r>
              <a:rPr lang="en-US" dirty="0"/>
              <a:t>, as revised from time to time.  Subgrantee must send copies of all required accreditation reports to DAODAS as a deliverable within thirty (30) days after each accreditation report is received by Subgrantee</a:t>
            </a:r>
          </a:p>
          <a:p>
            <a:endParaRPr lang="en-US" dirty="0"/>
          </a:p>
          <a:p>
            <a:pPr marL="201168" lvl="1" indent="0">
              <a:buNone/>
            </a:pPr>
            <a:r>
              <a:rPr lang="en-US" b="1" dirty="0"/>
              <a:t>DAODAS’ </a:t>
            </a:r>
            <a:r>
              <a:rPr lang="en-US" b="1" i="1" dirty="0"/>
              <a:t>Primary Prevention Services Manual</a:t>
            </a:r>
            <a:r>
              <a:rPr lang="en-US" b="1" dirty="0"/>
              <a:t> –</a:t>
            </a:r>
            <a:r>
              <a:rPr lang="en-US" dirty="0"/>
              <a:t> Subgrantee shall consult with, and adhere to, DAODAS’ </a:t>
            </a:r>
            <a:r>
              <a:rPr lang="en-US" i="1" dirty="0"/>
              <a:t>Primary Prevention Services Manual</a:t>
            </a:r>
            <a:r>
              <a:rPr lang="en-US" dirty="0"/>
              <a:t>, as revised from time to time, for Prevention standards and requirements, some of which are included in Article IV, Subsections 2, 3, and 4, of this Contract.</a:t>
            </a:r>
          </a:p>
          <a:p>
            <a:r>
              <a:rPr lang="en-US" dirty="0"/>
              <a:t> </a:t>
            </a:r>
          </a:p>
          <a:p>
            <a:endParaRPr lang="en-US" dirty="0"/>
          </a:p>
        </p:txBody>
      </p:sp>
      <p:sp>
        <p:nvSpPr>
          <p:cNvPr id="3" name="Date Placeholder 2">
            <a:extLst>
              <a:ext uri="{FF2B5EF4-FFF2-40B4-BE49-F238E27FC236}">
                <a16:creationId xmlns:a16="http://schemas.microsoft.com/office/drawing/2014/main" id="{8C5EE1D3-F7A0-4B87-9C22-A5A634EAED5C}"/>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CDB4F5DB-2195-4956-B410-FA4AC50CD848}"/>
              </a:ext>
            </a:extLst>
          </p:cNvPr>
          <p:cNvSpPr>
            <a:spLocks noGrp="1"/>
          </p:cNvSpPr>
          <p:nvPr>
            <p:ph type="sldNum" sz="quarter" idx="4"/>
          </p:nvPr>
        </p:nvSpPr>
        <p:spPr/>
        <p:txBody>
          <a:bodyPr/>
          <a:lstStyle/>
          <a:p>
            <a:fld id="{A339896C-E2EF-470F-BA91-85D676E592B3}" type="slidenum">
              <a:rPr lang="en-US" smtClean="0"/>
              <a:t>43</a:t>
            </a:fld>
            <a:endParaRPr lang="en-US" dirty="0"/>
          </a:p>
        </p:txBody>
      </p:sp>
    </p:spTree>
    <p:extLst>
      <p:ext uri="{BB962C8B-B14F-4D97-AF65-F5344CB8AC3E}">
        <p14:creationId xmlns:p14="http://schemas.microsoft.com/office/powerpoint/2010/main" val="2143117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5B4A3C-46F6-4D2F-A2D7-9E58682DCED6}"/>
              </a:ext>
            </a:extLst>
          </p:cNvPr>
          <p:cNvSpPr>
            <a:spLocks noGrp="1"/>
          </p:cNvSpPr>
          <p:nvPr>
            <p:ph idx="1"/>
          </p:nvPr>
        </p:nvSpPr>
        <p:spPr>
          <a:xfrm>
            <a:off x="294969" y="1071716"/>
            <a:ext cx="8071792" cy="4797378"/>
          </a:xfrm>
        </p:spPr>
        <p:txBody>
          <a:bodyPr/>
          <a:lstStyle/>
          <a:p>
            <a:pPr lvl="0"/>
            <a:r>
              <a:rPr lang="en-US" b="1"/>
              <a:t>Compliance Reviews</a:t>
            </a:r>
            <a:endParaRPr lang="en-US"/>
          </a:p>
          <a:p>
            <a:r>
              <a:rPr lang="en-US"/>
              <a:t>In accordance with 45 C.F.R. §96.136, DAODAS will perform Compliance Reviews of some or all of Subgrantee’s programmatic/financial documentation to ensure compliance with Subgrantee monitoring guidelines as published in 2CFR 200 – Uniform Guidance, SCDHHS </a:t>
            </a:r>
            <a:r>
              <a:rPr lang="en-US" i="1"/>
              <a:t>Rehabilitative Behavioral Health Services (RBHS) Provider Manual</a:t>
            </a:r>
            <a:r>
              <a:rPr lang="en-US"/>
              <a:t>, CARF, ASAM, and/or any other standards that DAODAS may deem appropriate.  Compliance Reviews may include but are not limited to compliance, finance, clinical quality assurance, and prevention activities.</a:t>
            </a:r>
          </a:p>
        </p:txBody>
      </p:sp>
      <p:sp>
        <p:nvSpPr>
          <p:cNvPr id="3" name="Date Placeholder 2">
            <a:extLst>
              <a:ext uri="{FF2B5EF4-FFF2-40B4-BE49-F238E27FC236}">
                <a16:creationId xmlns:a16="http://schemas.microsoft.com/office/drawing/2014/main" id="{6B666DD1-4A8A-4753-A089-82783EA5BA55}"/>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0273709A-4734-4DC5-BD8B-E0C0E9B91930}"/>
              </a:ext>
            </a:extLst>
          </p:cNvPr>
          <p:cNvSpPr>
            <a:spLocks noGrp="1"/>
          </p:cNvSpPr>
          <p:nvPr>
            <p:ph type="sldNum" sz="quarter" idx="4"/>
          </p:nvPr>
        </p:nvSpPr>
        <p:spPr/>
        <p:txBody>
          <a:bodyPr/>
          <a:lstStyle/>
          <a:p>
            <a:fld id="{A339896C-E2EF-470F-BA91-85D676E592B3}" type="slidenum">
              <a:rPr lang="en-US" smtClean="0"/>
              <a:t>44</a:t>
            </a:fld>
            <a:endParaRPr lang="en-US" dirty="0"/>
          </a:p>
        </p:txBody>
      </p:sp>
    </p:spTree>
    <p:extLst>
      <p:ext uri="{BB962C8B-B14F-4D97-AF65-F5344CB8AC3E}">
        <p14:creationId xmlns:p14="http://schemas.microsoft.com/office/powerpoint/2010/main" val="26596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798170-76CE-4AFA-B1BB-C922B96F55B8}"/>
              </a:ext>
            </a:extLst>
          </p:cNvPr>
          <p:cNvSpPr>
            <a:spLocks noGrp="1"/>
          </p:cNvSpPr>
          <p:nvPr>
            <p:ph idx="1"/>
          </p:nvPr>
        </p:nvSpPr>
        <p:spPr>
          <a:xfrm>
            <a:off x="432619" y="1140542"/>
            <a:ext cx="7934141" cy="4728552"/>
          </a:xfrm>
        </p:spPr>
        <p:txBody>
          <a:bodyPr/>
          <a:lstStyle/>
          <a:p>
            <a:pPr lvl="0"/>
            <a:r>
              <a:rPr lang="en-US" b="1" dirty="0"/>
              <a:t>Quality Assurance and Mandatory Training</a:t>
            </a:r>
            <a:endParaRPr lang="en-US" dirty="0"/>
          </a:p>
          <a:p>
            <a:pPr lvl="1"/>
            <a:r>
              <a:rPr lang="en-US" dirty="0"/>
              <a:t>Subgrantee shall maintain and use a current Quality Assurance plan for Subgrantee’s continuum of services (including prevention services) addressing effectiveness (i.e., outcomes), efficiency, and patient satisfaction.</a:t>
            </a:r>
          </a:p>
          <a:p>
            <a:pPr lvl="1"/>
            <a:r>
              <a:rPr lang="en-US" dirty="0"/>
              <a:t>Subgrantee shall conduct internal Quality Assurance activities in a manner consistent with the most current accreditation standards manual of either The Joint Commission or CARF International.</a:t>
            </a:r>
          </a:p>
          <a:p>
            <a:pPr lvl="1"/>
            <a:r>
              <a:rPr lang="en-US" dirty="0"/>
              <a:t>Subgrantee shall ensure that all staff complete mandatory trainings offered by DAODAS that are stipulated by funding and compliance contracts as applicable to their job functions.  Documentation of completed trainings shall be retained in the employee’s privileging file and shall be available for review during DAODAS’ Compliance Reviews.</a:t>
            </a:r>
          </a:p>
          <a:p>
            <a:endParaRPr lang="en-US" dirty="0"/>
          </a:p>
        </p:txBody>
      </p:sp>
      <p:sp>
        <p:nvSpPr>
          <p:cNvPr id="3" name="Date Placeholder 2">
            <a:extLst>
              <a:ext uri="{FF2B5EF4-FFF2-40B4-BE49-F238E27FC236}">
                <a16:creationId xmlns:a16="http://schemas.microsoft.com/office/drawing/2014/main" id="{7EC0E75A-F889-4459-A44B-E883034CB94B}"/>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0C0F135D-6811-49B6-A2CE-025D109E66E5}"/>
              </a:ext>
            </a:extLst>
          </p:cNvPr>
          <p:cNvSpPr>
            <a:spLocks noGrp="1"/>
          </p:cNvSpPr>
          <p:nvPr>
            <p:ph type="sldNum" sz="quarter" idx="4"/>
          </p:nvPr>
        </p:nvSpPr>
        <p:spPr/>
        <p:txBody>
          <a:bodyPr/>
          <a:lstStyle/>
          <a:p>
            <a:fld id="{A339896C-E2EF-470F-BA91-85D676E592B3}" type="slidenum">
              <a:rPr lang="en-US" smtClean="0"/>
              <a:t>45</a:t>
            </a:fld>
            <a:endParaRPr lang="en-US" dirty="0"/>
          </a:p>
        </p:txBody>
      </p:sp>
    </p:spTree>
    <p:extLst>
      <p:ext uri="{BB962C8B-B14F-4D97-AF65-F5344CB8AC3E}">
        <p14:creationId xmlns:p14="http://schemas.microsoft.com/office/powerpoint/2010/main" val="1755092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7526DB-2088-4218-80DF-C35314B794A7}"/>
              </a:ext>
            </a:extLst>
          </p:cNvPr>
          <p:cNvSpPr>
            <a:spLocks noGrp="1"/>
          </p:cNvSpPr>
          <p:nvPr>
            <p:ph idx="1"/>
          </p:nvPr>
        </p:nvSpPr>
        <p:spPr>
          <a:xfrm>
            <a:off x="314632" y="875071"/>
            <a:ext cx="8583561" cy="5329084"/>
          </a:xfrm>
        </p:spPr>
        <p:txBody>
          <a:bodyPr/>
          <a:lstStyle/>
          <a:p>
            <a:pPr lvl="0"/>
            <a:r>
              <a:rPr lang="en-US" b="1" dirty="0"/>
              <a:t>Staff</a:t>
            </a:r>
            <a:endParaRPr lang="en-US" dirty="0"/>
          </a:p>
          <a:p>
            <a:pPr lvl="1"/>
            <a:r>
              <a:rPr lang="en-US" dirty="0"/>
              <a:t>Subgrantee shall secure all staff required in performing the services under the terms of this Contract.  All of the services specified in this Contract and all personnel engaged in the work shall be fully qualified and authorized under state law to perform such services.</a:t>
            </a:r>
          </a:p>
          <a:p>
            <a:pPr lvl="1"/>
            <a:r>
              <a:rPr lang="en-US" dirty="0"/>
              <a:t>Subgrantee shall further have in existence personnel standards and a personnel compensation and classification system.</a:t>
            </a:r>
          </a:p>
          <a:p>
            <a:pPr lvl="1"/>
            <a:r>
              <a:rPr lang="en-US" dirty="0"/>
              <a:t>Subgrantee shall make reasonable efforts to ensure that employees working in any program component funded wholly or in part by SABG funds be afforded opportunities for continuing education per 45 CFR § 96.132 (b).  These opportunities should be designed to meet the staff certification and licensing requirements to provide services under any grant.  Records of such continuing education shall be maintained by Subgrantee.</a:t>
            </a:r>
          </a:p>
          <a:p>
            <a:pPr lvl="1"/>
            <a:r>
              <a:rPr lang="en-US" dirty="0"/>
              <a:t>In the event that Subgrantee discontinues a program or is not able to provide services for a specific program, Subgrantee must notify DAODAS within five (5) business days.</a:t>
            </a:r>
          </a:p>
          <a:p>
            <a:pPr lvl="1"/>
            <a:r>
              <a:rPr lang="en-US" dirty="0"/>
              <a:t>All personnel providing services funded by DAODAS shall be privileged by Subgrantee to provide each service and shall meet the applicable standards enumerated in this contract.  Privileging documentation shall be maintained in Subgrantee’s privileging files.</a:t>
            </a:r>
          </a:p>
          <a:p>
            <a:r>
              <a:rPr lang="en-US" dirty="0"/>
              <a:t> </a:t>
            </a:r>
          </a:p>
          <a:p>
            <a:endParaRPr lang="en-US" dirty="0"/>
          </a:p>
        </p:txBody>
      </p:sp>
      <p:sp>
        <p:nvSpPr>
          <p:cNvPr id="3" name="Date Placeholder 2">
            <a:extLst>
              <a:ext uri="{FF2B5EF4-FFF2-40B4-BE49-F238E27FC236}">
                <a16:creationId xmlns:a16="http://schemas.microsoft.com/office/drawing/2014/main" id="{A944D909-9677-4395-8063-C112BDA0AC41}"/>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717CC723-07C2-4E82-A058-8AB34C1CACE6}"/>
              </a:ext>
            </a:extLst>
          </p:cNvPr>
          <p:cNvSpPr>
            <a:spLocks noGrp="1"/>
          </p:cNvSpPr>
          <p:nvPr>
            <p:ph type="sldNum" sz="quarter" idx="4"/>
          </p:nvPr>
        </p:nvSpPr>
        <p:spPr/>
        <p:txBody>
          <a:bodyPr/>
          <a:lstStyle/>
          <a:p>
            <a:fld id="{A339896C-E2EF-470F-BA91-85D676E592B3}" type="slidenum">
              <a:rPr lang="en-US" smtClean="0"/>
              <a:t>46</a:t>
            </a:fld>
            <a:endParaRPr lang="en-US" dirty="0"/>
          </a:p>
        </p:txBody>
      </p:sp>
    </p:spTree>
    <p:extLst>
      <p:ext uri="{BB962C8B-B14F-4D97-AF65-F5344CB8AC3E}">
        <p14:creationId xmlns:p14="http://schemas.microsoft.com/office/powerpoint/2010/main" val="3234684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FADE29-3801-4F20-B511-5D1D955EDBD0}"/>
              </a:ext>
            </a:extLst>
          </p:cNvPr>
          <p:cNvSpPr>
            <a:spLocks noGrp="1"/>
          </p:cNvSpPr>
          <p:nvPr>
            <p:ph idx="1"/>
          </p:nvPr>
        </p:nvSpPr>
        <p:spPr>
          <a:xfrm>
            <a:off x="288409" y="875072"/>
            <a:ext cx="8120954" cy="4964526"/>
          </a:xfrm>
        </p:spPr>
        <p:txBody>
          <a:bodyPr/>
          <a:lstStyle/>
          <a:p>
            <a:r>
              <a:rPr lang="en-US" b="1" dirty="0"/>
              <a:t>State and Federal Funding Requirements</a:t>
            </a:r>
          </a:p>
          <a:p>
            <a:pPr lvl="1"/>
            <a:r>
              <a:rPr lang="en-US" b="1" dirty="0"/>
              <a:t>Notification of Federal Funds Used to Supplement Program Operations – </a:t>
            </a:r>
            <a:r>
              <a:rPr lang="en-US" dirty="0"/>
              <a:t>Subgrantee shall comply with P.L. 101-517 § 511, as amended, that requires the federal funding source be clearly identified on any brochure, flyer, poster, press release, public service announcement, or other form of information dissemination, events (i.e., planning, production, or presentation of conferences, workshops, or trainings), publications, or any other document describing projects or programs funded in whole or in part with federal funds.  Funding provided by DAODAS will be identified by the funding source and CFDA number if applicable.  Subgrantee agrees by signing this Contract that it will include, without modification, the clause titled </a:t>
            </a:r>
            <a:r>
              <a:rPr lang="en-US" b="1" dirty="0"/>
              <a:t>“Notification of Federal Dollars Used to Supplement Program Operations”</a:t>
            </a:r>
            <a:r>
              <a:rPr lang="en-US" dirty="0"/>
              <a:t> in all lower-tier covered transactions (i.e., transactions with its subgrantees and/or subcontractors) and in all solicitations for lower-tier covered transactions in accordance with 45 CFR Part 76.</a:t>
            </a:r>
          </a:p>
          <a:p>
            <a:pPr lvl="1"/>
            <a:r>
              <a:rPr lang="en-US" b="1" dirty="0"/>
              <a:t>Allowable Costs – </a:t>
            </a:r>
            <a:r>
              <a:rPr lang="en-US" dirty="0"/>
              <a:t>Allowable costs incurred under any DAODAS-funded grant or contract shall be determined in accordance with the general principles and standards for selected cost items as set forth in the applicable OMB Circulars referenced under “Audit Standards” and “Applicable Laws and Regulations.”</a:t>
            </a:r>
          </a:p>
          <a:p>
            <a:endParaRPr lang="en-US" dirty="0"/>
          </a:p>
          <a:p>
            <a:endParaRPr lang="en-US" dirty="0"/>
          </a:p>
        </p:txBody>
      </p:sp>
      <p:sp>
        <p:nvSpPr>
          <p:cNvPr id="3" name="Date Placeholder 2">
            <a:extLst>
              <a:ext uri="{FF2B5EF4-FFF2-40B4-BE49-F238E27FC236}">
                <a16:creationId xmlns:a16="http://schemas.microsoft.com/office/drawing/2014/main" id="{1E4B86DA-2499-4FDE-82D1-83CA82E521C8}"/>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DDCFCB29-34E4-430B-9345-D96729C5BB38}"/>
              </a:ext>
            </a:extLst>
          </p:cNvPr>
          <p:cNvSpPr>
            <a:spLocks noGrp="1"/>
          </p:cNvSpPr>
          <p:nvPr>
            <p:ph type="sldNum" sz="quarter" idx="4"/>
          </p:nvPr>
        </p:nvSpPr>
        <p:spPr/>
        <p:txBody>
          <a:bodyPr/>
          <a:lstStyle/>
          <a:p>
            <a:fld id="{A339896C-E2EF-470F-BA91-85D676E592B3}" type="slidenum">
              <a:rPr lang="en-US" smtClean="0"/>
              <a:t>47</a:t>
            </a:fld>
            <a:endParaRPr lang="en-US" dirty="0"/>
          </a:p>
        </p:txBody>
      </p:sp>
    </p:spTree>
    <p:extLst>
      <p:ext uri="{BB962C8B-B14F-4D97-AF65-F5344CB8AC3E}">
        <p14:creationId xmlns:p14="http://schemas.microsoft.com/office/powerpoint/2010/main" val="4145112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AE505-E7D0-4158-A01E-560D560496CA}"/>
              </a:ext>
            </a:extLst>
          </p:cNvPr>
          <p:cNvSpPr>
            <a:spLocks noGrp="1"/>
          </p:cNvSpPr>
          <p:nvPr>
            <p:ph idx="1"/>
          </p:nvPr>
        </p:nvSpPr>
        <p:spPr>
          <a:xfrm>
            <a:off x="206477" y="855406"/>
            <a:ext cx="8711381" cy="5476568"/>
          </a:xfrm>
        </p:spPr>
        <p:txBody>
          <a:bodyPr/>
          <a:lstStyle/>
          <a:p>
            <a:pPr lvl="1"/>
            <a:r>
              <a:rPr lang="en-US" b="1" dirty="0"/>
              <a:t>Non-</a:t>
            </a:r>
            <a:r>
              <a:rPr lang="en-US" b="1" dirty="0" err="1"/>
              <a:t>Subplantation</a:t>
            </a:r>
            <a:r>
              <a:rPr lang="en-US" b="1" dirty="0"/>
              <a:t> of Existing Programs – </a:t>
            </a:r>
            <a:r>
              <a:rPr lang="en-US" dirty="0"/>
              <a:t>Subgrantee agrees that funds made available by DAODAS will be used by Subgrantee to implement or increase the level of funding in the specified services only.  Funds received through a DAODAS-funded grant shall not supplant any other federally funded projects.</a:t>
            </a:r>
          </a:p>
          <a:p>
            <a:pPr lvl="1"/>
            <a:r>
              <a:rPr lang="en-US" b="1" dirty="0"/>
              <a:t>Procurement Policy – </a:t>
            </a:r>
            <a:r>
              <a:rPr lang="en-US" dirty="0"/>
              <a:t>Subgrantee shall have a board-approved written procurement policy in force.  Subgrantee is encouraged to utilize qualified minority firms where cost and performance of major grant work will not conflict with funding or time schedules.</a:t>
            </a:r>
          </a:p>
          <a:p>
            <a:pPr lvl="1"/>
            <a:r>
              <a:rPr lang="en-US" b="1" dirty="0"/>
              <a:t>Equipment – </a:t>
            </a:r>
            <a:r>
              <a:rPr lang="en-US" dirty="0"/>
              <a:t>Unless otherwise specified by DAODAS, equipment under this Contract is defined as an article of tangible property that has a useful life of more than one year and an acquisition cost of five thousand dollars ($5,000) or more.  Single items priced $5,000 or more must have prior written approval of DAODAS for DAODAS-reimbursable class codes.  Title to all equipment purchased with funds provided by DAODAS shall rest with Subgrantee as long as the equipment is used for the program for which it was purchased.  When the equipment is no longer required for the program for which it was purchased, DAODAS shall be notified, and then instructions will be issued by DAODAS pertaining to the disposition of the property.</a:t>
            </a:r>
          </a:p>
          <a:p>
            <a:pPr lvl="1"/>
            <a:r>
              <a:rPr lang="en-US" sz="1600" b="1" dirty="0"/>
              <a:t>Travel – </a:t>
            </a:r>
            <a:r>
              <a:rPr lang="en-US" sz="1600" dirty="0"/>
              <a:t>Subgrantee shall adhere to the travel policies and procedures of the State of South Carolina in all program areas that are funded partially or in full by DAODAS, except in instances where Subgrantee is operating under the policies and procedures of county government or when policies and procedures approved by the governing board of Subgrantee do not exceed the provisions of the State of South Carolina</a:t>
            </a:r>
          </a:p>
        </p:txBody>
      </p:sp>
      <p:sp>
        <p:nvSpPr>
          <p:cNvPr id="3" name="Date Placeholder 2">
            <a:extLst>
              <a:ext uri="{FF2B5EF4-FFF2-40B4-BE49-F238E27FC236}">
                <a16:creationId xmlns:a16="http://schemas.microsoft.com/office/drawing/2014/main" id="{72951437-1D13-4512-8123-6B82C165A9B2}"/>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475533EF-8396-496C-9CE3-43FB12379B3F}"/>
              </a:ext>
            </a:extLst>
          </p:cNvPr>
          <p:cNvSpPr>
            <a:spLocks noGrp="1"/>
          </p:cNvSpPr>
          <p:nvPr>
            <p:ph type="sldNum" sz="quarter" idx="4"/>
          </p:nvPr>
        </p:nvSpPr>
        <p:spPr/>
        <p:txBody>
          <a:bodyPr/>
          <a:lstStyle/>
          <a:p>
            <a:fld id="{A339896C-E2EF-470F-BA91-85D676E592B3}" type="slidenum">
              <a:rPr lang="en-US" smtClean="0"/>
              <a:t>48</a:t>
            </a:fld>
            <a:endParaRPr lang="en-US" dirty="0"/>
          </a:p>
        </p:txBody>
      </p:sp>
    </p:spTree>
    <p:extLst>
      <p:ext uri="{BB962C8B-B14F-4D97-AF65-F5344CB8AC3E}">
        <p14:creationId xmlns:p14="http://schemas.microsoft.com/office/powerpoint/2010/main" val="4096874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C55E20-624C-49DA-8CE2-E9AD79301949}"/>
              </a:ext>
            </a:extLst>
          </p:cNvPr>
          <p:cNvSpPr>
            <a:spLocks noGrp="1"/>
          </p:cNvSpPr>
          <p:nvPr>
            <p:ph idx="1"/>
          </p:nvPr>
        </p:nvSpPr>
        <p:spPr>
          <a:xfrm>
            <a:off x="304801" y="993058"/>
            <a:ext cx="8278760" cy="4876036"/>
          </a:xfrm>
        </p:spPr>
        <p:txBody>
          <a:bodyPr/>
          <a:lstStyle/>
          <a:p>
            <a:pPr lvl="0"/>
            <a:r>
              <a:rPr lang="en-US" b="1" dirty="0"/>
              <a:t>Records Retention</a:t>
            </a:r>
            <a:endParaRPr lang="en-US" dirty="0"/>
          </a:p>
          <a:p>
            <a:pPr lvl="1"/>
            <a:r>
              <a:rPr lang="en-US" dirty="0"/>
              <a:t>Records with respect to all matters covered by funding through DAODAS shall be made available to DAODAS or its duly appointed representatives for audit inspection or monitoring.  All pertinent information, including financial records, supporting documents, statistical records, and patient records, shall be retained for a minimum of three (3) years after the final expenditure report.  However, if any litigation, claim, or audit is started before the expiration of the three-year period, then records must be retained for three years after the litigation, claim, or audit is resolved.  Subgrantee shall adhere to DHEC regulations for storage of outpatient and residential patient records.</a:t>
            </a:r>
          </a:p>
          <a:p>
            <a:endParaRPr lang="en-US" dirty="0"/>
          </a:p>
        </p:txBody>
      </p:sp>
      <p:sp>
        <p:nvSpPr>
          <p:cNvPr id="3" name="Date Placeholder 2">
            <a:extLst>
              <a:ext uri="{FF2B5EF4-FFF2-40B4-BE49-F238E27FC236}">
                <a16:creationId xmlns:a16="http://schemas.microsoft.com/office/drawing/2014/main" id="{56E9F0DC-304F-43D4-86BA-9C2F3D59B650}"/>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AB9E2C29-41C5-4820-A820-2C145B3691EC}"/>
              </a:ext>
            </a:extLst>
          </p:cNvPr>
          <p:cNvSpPr>
            <a:spLocks noGrp="1"/>
          </p:cNvSpPr>
          <p:nvPr>
            <p:ph type="sldNum" sz="quarter" idx="4"/>
          </p:nvPr>
        </p:nvSpPr>
        <p:spPr/>
        <p:txBody>
          <a:bodyPr/>
          <a:lstStyle/>
          <a:p>
            <a:fld id="{A339896C-E2EF-470F-BA91-85D676E592B3}" type="slidenum">
              <a:rPr lang="en-US" smtClean="0"/>
              <a:t>49</a:t>
            </a:fld>
            <a:endParaRPr lang="en-US" dirty="0"/>
          </a:p>
        </p:txBody>
      </p:sp>
    </p:spTree>
    <p:extLst>
      <p:ext uri="{BB962C8B-B14F-4D97-AF65-F5344CB8AC3E}">
        <p14:creationId xmlns:p14="http://schemas.microsoft.com/office/powerpoint/2010/main" val="158644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640DDB-7680-498F-B1D3-B0C254570CE4}"/>
              </a:ext>
            </a:extLst>
          </p:cNvPr>
          <p:cNvSpPr>
            <a:spLocks noGrp="1"/>
          </p:cNvSpPr>
          <p:nvPr>
            <p:ph idx="1"/>
          </p:nvPr>
        </p:nvSpPr>
        <p:spPr>
          <a:xfrm>
            <a:off x="412955" y="953729"/>
            <a:ext cx="8160774" cy="4915365"/>
          </a:xfrm>
        </p:spPr>
        <p:txBody>
          <a:bodyPr/>
          <a:lstStyle/>
          <a:p>
            <a:r>
              <a:rPr lang="en-US" dirty="0"/>
              <a:t>The 2020 Prevention Outcomes Report, Infographic, and Evaluation brief are on the South Carolina Prevention Evaluation Resources webpage. As with other files on the site, the items can be found using search box and category selection. </a:t>
            </a:r>
          </a:p>
          <a:p>
            <a:r>
              <a:rPr lang="en-US" dirty="0"/>
              <a:t> The easiest method is using the Prevention Quarterly Meeting Material category and then the August 5, 2021 subcategory. </a:t>
            </a:r>
          </a:p>
          <a:p>
            <a:pPr marL="201168" lvl="1" indent="0">
              <a:buNone/>
            </a:pPr>
            <a:endParaRPr lang="en-US" dirty="0">
              <a:hlinkClick r:id="rId2"/>
            </a:endParaRPr>
          </a:p>
          <a:p>
            <a:pPr marL="201168" lvl="1" indent="0">
              <a:buNone/>
            </a:pPr>
            <a:r>
              <a:rPr lang="en-US" dirty="0">
                <a:hlinkClick r:id="rId2"/>
              </a:rPr>
              <a:t>https://ncweb.pire.org/scdocuments/</a:t>
            </a:r>
            <a:endParaRPr lang="en-US" dirty="0"/>
          </a:p>
          <a:p>
            <a:endParaRPr lang="en-US" dirty="0"/>
          </a:p>
        </p:txBody>
      </p:sp>
      <p:sp>
        <p:nvSpPr>
          <p:cNvPr id="3" name="Date Placeholder 2">
            <a:extLst>
              <a:ext uri="{FF2B5EF4-FFF2-40B4-BE49-F238E27FC236}">
                <a16:creationId xmlns:a16="http://schemas.microsoft.com/office/drawing/2014/main" id="{5C25B627-48BD-49E5-9767-ABF105CF62BA}"/>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B9053EAD-39E4-40B8-90EE-EBC560093B7C}"/>
              </a:ext>
            </a:extLst>
          </p:cNvPr>
          <p:cNvSpPr>
            <a:spLocks noGrp="1"/>
          </p:cNvSpPr>
          <p:nvPr>
            <p:ph type="sldNum" sz="quarter" idx="4"/>
          </p:nvPr>
        </p:nvSpPr>
        <p:spPr/>
        <p:txBody>
          <a:bodyPr/>
          <a:lstStyle/>
          <a:p>
            <a:fld id="{A339896C-E2EF-470F-BA91-85D676E592B3}" type="slidenum">
              <a:rPr lang="en-US" smtClean="0"/>
              <a:t>5</a:t>
            </a:fld>
            <a:endParaRPr lang="en-US" dirty="0"/>
          </a:p>
        </p:txBody>
      </p:sp>
      <p:sp>
        <p:nvSpPr>
          <p:cNvPr id="5" name="Rectangle 1">
            <a:extLst>
              <a:ext uri="{FF2B5EF4-FFF2-40B4-BE49-F238E27FC236}">
                <a16:creationId xmlns:a16="http://schemas.microsoft.com/office/drawing/2014/main" id="{3FBC72E0-474E-4ADC-9E31-C71D4022E4D1}"/>
              </a:ext>
            </a:extLst>
          </p:cNvPr>
          <p:cNvSpPr>
            <a:spLocks noChangeArrowheads="1"/>
          </p:cNvSpPr>
          <p:nvPr/>
        </p:nvSpPr>
        <p:spPr bwMode="auto">
          <a:xfrm>
            <a:off x="412955" y="4349160"/>
            <a:ext cx="8160774" cy="13388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212529"/>
                </a:solidFill>
                <a:effectLst/>
                <a:latin typeface="Open Sans"/>
              </a:rPr>
              <a:t>Prevention Quarterly Meeting Material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12529"/>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12529"/>
                </a:solidFill>
                <a:effectLst/>
                <a:latin typeface="inherit"/>
              </a:rPr>
              <a:t>August 5, 2021 (upcoming)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7BFF"/>
                </a:solidFill>
                <a:effectLst/>
                <a:latin typeface="Open Sans"/>
                <a:hlinkClick r:id="rId3"/>
              </a:rPr>
              <a:t>2020 Outcomes Report Infographics</a:t>
            </a:r>
            <a:endParaRPr kumimoji="0" lang="en-US" altLang="en-US" sz="1200" b="0" i="0" u="none" strike="noStrike" cap="none" normalizeH="0" baseline="0" dirty="0">
              <a:ln>
                <a:noFill/>
              </a:ln>
              <a:solidFill>
                <a:srgbClr val="21252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7BFF"/>
                </a:solidFill>
                <a:effectLst/>
                <a:latin typeface="Open Sans"/>
                <a:hlinkClick r:id="rId4"/>
              </a:rPr>
              <a:t>2020 Prevention Outcomes Annual Report Brief</a:t>
            </a:r>
            <a:endParaRPr kumimoji="0" lang="en-US" altLang="en-US" sz="1200" b="0" i="0" u="none" strike="noStrike" cap="none" normalizeH="0" baseline="0" dirty="0">
              <a:ln>
                <a:noFill/>
              </a:ln>
              <a:solidFill>
                <a:srgbClr val="21252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7BFF"/>
                </a:solidFill>
                <a:effectLst/>
                <a:latin typeface="Open Sans"/>
                <a:hlinkClick r:id="rId5"/>
              </a:rPr>
              <a:t>2020 Prevention Outcomes Annual Report</a:t>
            </a:r>
            <a:endParaRPr kumimoji="0" lang="en-US" altLang="en-US" sz="1200" b="0" i="0" u="none" strike="noStrike" cap="none" normalizeH="0" baseline="0" dirty="0">
              <a:ln>
                <a:noFill/>
              </a:ln>
              <a:solidFill>
                <a:srgbClr val="21252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0059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1F32EE-9AF7-4CC6-B1FE-CCDCA784510E}"/>
              </a:ext>
            </a:extLst>
          </p:cNvPr>
          <p:cNvSpPr>
            <a:spLocks noGrp="1"/>
          </p:cNvSpPr>
          <p:nvPr>
            <p:ph idx="1"/>
          </p:nvPr>
        </p:nvSpPr>
        <p:spPr>
          <a:xfrm>
            <a:off x="314632" y="914400"/>
            <a:ext cx="8288593" cy="4954694"/>
          </a:xfrm>
        </p:spPr>
        <p:txBody>
          <a:bodyPr/>
          <a:lstStyle/>
          <a:p>
            <a:pPr lvl="0"/>
            <a:r>
              <a:rPr lang="en-US" b="1" dirty="0"/>
              <a:t>Monitoring, County Assistance Plans, and Managed Improvement Plans</a:t>
            </a:r>
            <a:endParaRPr lang="en-US" dirty="0"/>
          </a:p>
          <a:p>
            <a:r>
              <a:rPr lang="en-US" dirty="0"/>
              <a:t>DAODAS will monitor key performance indicators regarding Subgrantee’s obligations pursuant to the contract; Subgrantee’s compliance with the treatment and prevention manuals, as revised from time to time; and Subgrantee’s general organizational stability.  When deemed necessary by DAODAS, it may direct Subgrantee to make certain improvements through the implementation of a County Assistance Plan (CAP).  The CAP will be designed by DAODAS to assist Subgrantee in the early detection and resolution of problems related to performance and/or general organizational stability.  If DAODAS determines that implementation of the CAP has failed to correct the identified problems, Subgrantee shall be placed under a Managed Improvement Plan (MIP) and will be expected to make progress in resolving the problems in order to remain eligible for funding or other financial support from DAODAS.</a:t>
            </a:r>
          </a:p>
          <a:p>
            <a:r>
              <a:rPr lang="en-US" dirty="0"/>
              <a:t> </a:t>
            </a:r>
          </a:p>
          <a:p>
            <a:endParaRPr lang="en-US" dirty="0"/>
          </a:p>
        </p:txBody>
      </p:sp>
      <p:sp>
        <p:nvSpPr>
          <p:cNvPr id="3" name="Date Placeholder 2">
            <a:extLst>
              <a:ext uri="{FF2B5EF4-FFF2-40B4-BE49-F238E27FC236}">
                <a16:creationId xmlns:a16="http://schemas.microsoft.com/office/drawing/2014/main" id="{7AF7FC00-9B9D-4986-ABFA-457B11D92714}"/>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3CFE4B62-3393-486B-820B-7AC18E3E0227}"/>
              </a:ext>
            </a:extLst>
          </p:cNvPr>
          <p:cNvSpPr>
            <a:spLocks noGrp="1"/>
          </p:cNvSpPr>
          <p:nvPr>
            <p:ph type="sldNum" sz="quarter" idx="4"/>
          </p:nvPr>
        </p:nvSpPr>
        <p:spPr/>
        <p:txBody>
          <a:bodyPr/>
          <a:lstStyle/>
          <a:p>
            <a:fld id="{A339896C-E2EF-470F-BA91-85D676E592B3}" type="slidenum">
              <a:rPr lang="en-US" smtClean="0"/>
              <a:t>50</a:t>
            </a:fld>
            <a:endParaRPr lang="en-US" dirty="0"/>
          </a:p>
        </p:txBody>
      </p:sp>
    </p:spTree>
    <p:extLst>
      <p:ext uri="{BB962C8B-B14F-4D97-AF65-F5344CB8AC3E}">
        <p14:creationId xmlns:p14="http://schemas.microsoft.com/office/powerpoint/2010/main" val="3769794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1CC713-CB0E-40E3-ACD6-9806B3C7048B}"/>
              </a:ext>
            </a:extLst>
          </p:cNvPr>
          <p:cNvSpPr>
            <a:spLocks noGrp="1"/>
          </p:cNvSpPr>
          <p:nvPr>
            <p:ph idx="1"/>
          </p:nvPr>
        </p:nvSpPr>
        <p:spPr>
          <a:xfrm>
            <a:off x="393291" y="1002890"/>
            <a:ext cx="7973470" cy="4866204"/>
          </a:xfrm>
        </p:spPr>
        <p:txBody>
          <a:bodyPr/>
          <a:lstStyle/>
          <a:p>
            <a:pPr lvl="0"/>
            <a:r>
              <a:rPr lang="en-US" b="1" dirty="0"/>
              <a:t>Reporting Systems and Deliverables</a:t>
            </a:r>
            <a:endParaRPr lang="en-US" dirty="0"/>
          </a:p>
          <a:p>
            <a:pPr lvl="1"/>
            <a:r>
              <a:rPr lang="en-US" dirty="0"/>
              <a:t>Subgrantee must collaborate to implement database, reporting system, and electronic health record changes required by DAODAS.  DAODAS, in collaboration with Behavioral Health Services Association of South Carolina Inc., will give Subgrantee as much advance notice as possible for software and hardware changes.</a:t>
            </a:r>
          </a:p>
          <a:p>
            <a:pPr lvl="1"/>
            <a:r>
              <a:rPr lang="en-US" dirty="0"/>
              <a:t>All data must be submitted on time in accordance with defined schedules.</a:t>
            </a:r>
          </a:p>
          <a:p>
            <a:pPr marL="0" indent="0">
              <a:buNone/>
            </a:pPr>
            <a:r>
              <a:rPr lang="en-US" dirty="0"/>
              <a:t>Subgrantee shall submit all deliverables by the due dates and in the appropriate format.  Requests for extensions to deliverables must be submitted on form “Request for Deliverables Extension” to the appropriate DAODAS program manager for review.</a:t>
            </a:r>
          </a:p>
          <a:p>
            <a:endParaRPr lang="en-US" dirty="0"/>
          </a:p>
        </p:txBody>
      </p:sp>
      <p:sp>
        <p:nvSpPr>
          <p:cNvPr id="3" name="Date Placeholder 2">
            <a:extLst>
              <a:ext uri="{FF2B5EF4-FFF2-40B4-BE49-F238E27FC236}">
                <a16:creationId xmlns:a16="http://schemas.microsoft.com/office/drawing/2014/main" id="{0FB6FEF9-B62E-48BD-9731-CE5226B6F51F}"/>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262AEAD7-6DD9-4A25-A42F-8CA4FDA82E08}"/>
              </a:ext>
            </a:extLst>
          </p:cNvPr>
          <p:cNvSpPr>
            <a:spLocks noGrp="1"/>
          </p:cNvSpPr>
          <p:nvPr>
            <p:ph type="sldNum" sz="quarter" idx="4"/>
          </p:nvPr>
        </p:nvSpPr>
        <p:spPr/>
        <p:txBody>
          <a:bodyPr/>
          <a:lstStyle/>
          <a:p>
            <a:fld id="{A339896C-E2EF-470F-BA91-85D676E592B3}" type="slidenum">
              <a:rPr lang="en-US" smtClean="0"/>
              <a:t>51</a:t>
            </a:fld>
            <a:endParaRPr lang="en-US" dirty="0"/>
          </a:p>
        </p:txBody>
      </p:sp>
    </p:spTree>
    <p:extLst>
      <p:ext uri="{BB962C8B-B14F-4D97-AF65-F5344CB8AC3E}">
        <p14:creationId xmlns:p14="http://schemas.microsoft.com/office/powerpoint/2010/main" val="1578679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BEC13B-B197-4258-B107-F613CC3DEAE9}"/>
              </a:ext>
            </a:extLst>
          </p:cNvPr>
          <p:cNvSpPr>
            <a:spLocks noGrp="1"/>
          </p:cNvSpPr>
          <p:nvPr>
            <p:ph idx="1"/>
          </p:nvPr>
        </p:nvSpPr>
        <p:spPr>
          <a:xfrm>
            <a:off x="186812" y="786581"/>
            <a:ext cx="8642555" cy="5417574"/>
          </a:xfrm>
        </p:spPr>
        <p:txBody>
          <a:bodyPr/>
          <a:lstStyle/>
          <a:p>
            <a:r>
              <a:rPr lang="en-US" b="1" dirty="0"/>
              <a:t>ARTICLE IV - PREVENTION</a:t>
            </a:r>
          </a:p>
          <a:p>
            <a:pPr lvl="0"/>
            <a:r>
              <a:rPr lang="en-US" b="1" dirty="0"/>
              <a:t>Staff Requirements for Prevention Services</a:t>
            </a:r>
            <a:endParaRPr lang="en-US" dirty="0"/>
          </a:p>
          <a:p>
            <a:r>
              <a:rPr lang="en-US" dirty="0"/>
              <a:t>In each county, agencies shall provide staff dedicated to the provision of primary prevention services as it relates to funding provided through the Substance Abuse Prevention and Treatment Block Grant (SABG) in each county as delineated in Subsection 2 below (Primary Prevention/Education Program).</a:t>
            </a:r>
          </a:p>
          <a:p>
            <a:pPr lvl="1"/>
            <a:r>
              <a:rPr lang="en-US" b="1" dirty="0"/>
              <a:t>Minimum Qualifications</a:t>
            </a:r>
            <a:r>
              <a:rPr lang="en-US" dirty="0"/>
              <a:t> – To provide or coordinate prevention services as an employee of a county alcohol and drug abuse authority, staff who were hired by a county authority after July 1, 2006, must hold a minimum of a bachelor’s degree from an accredited college or university, be certified or in the process of becoming certified, and be under active and ongoing prevention mentoring.</a:t>
            </a:r>
          </a:p>
          <a:p>
            <a:pPr lvl="1"/>
            <a:r>
              <a:rPr lang="en-US" b="1" dirty="0"/>
              <a:t>New Hires/Position Changes</a:t>
            </a:r>
            <a:r>
              <a:rPr lang="en-US" dirty="0"/>
              <a:t> – Subgrantee must inform the DAODAS Manager of Prevention and Intervention Services in writing within five (5) days of a new position hire/change in SABG- or other DAODAS-funded prevention staff positions.  Agencies should submit the following information:  name, position, e-mail address, and telephone number.  Changes and/or updates must also be made into the prevention database as soon as the change/hire takes effect.</a:t>
            </a:r>
          </a:p>
          <a:p>
            <a:pPr marL="201168" lvl="1" indent="0">
              <a:buNone/>
            </a:pPr>
            <a:r>
              <a:rPr lang="en-US" i="1" dirty="0"/>
              <a:t>Reference: FY22 DAODAS Funding and Compliance Contract – Page 19</a:t>
            </a:r>
          </a:p>
          <a:p>
            <a:pPr lvl="1"/>
            <a:endParaRPr lang="en-US" dirty="0"/>
          </a:p>
          <a:p>
            <a:endParaRPr lang="en-US" dirty="0"/>
          </a:p>
        </p:txBody>
      </p:sp>
      <p:sp>
        <p:nvSpPr>
          <p:cNvPr id="3" name="Date Placeholder 2">
            <a:extLst>
              <a:ext uri="{FF2B5EF4-FFF2-40B4-BE49-F238E27FC236}">
                <a16:creationId xmlns:a16="http://schemas.microsoft.com/office/drawing/2014/main" id="{8494449F-6634-47D9-9A78-2DA71A35D6E1}"/>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F78077DB-F5CF-40AD-BB83-8D7B72AA05F1}"/>
              </a:ext>
            </a:extLst>
          </p:cNvPr>
          <p:cNvSpPr>
            <a:spLocks noGrp="1"/>
          </p:cNvSpPr>
          <p:nvPr>
            <p:ph type="sldNum" sz="quarter" idx="4"/>
          </p:nvPr>
        </p:nvSpPr>
        <p:spPr/>
        <p:txBody>
          <a:bodyPr/>
          <a:lstStyle/>
          <a:p>
            <a:fld id="{A339896C-E2EF-470F-BA91-85D676E592B3}" type="slidenum">
              <a:rPr lang="en-US" smtClean="0"/>
              <a:t>52</a:t>
            </a:fld>
            <a:endParaRPr lang="en-US" dirty="0"/>
          </a:p>
        </p:txBody>
      </p:sp>
    </p:spTree>
    <p:extLst>
      <p:ext uri="{BB962C8B-B14F-4D97-AF65-F5344CB8AC3E}">
        <p14:creationId xmlns:p14="http://schemas.microsoft.com/office/powerpoint/2010/main" val="4214551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312B5-06E1-45B8-98EA-CC57ECEF234D}"/>
              </a:ext>
            </a:extLst>
          </p:cNvPr>
          <p:cNvSpPr>
            <a:spLocks noGrp="1"/>
          </p:cNvSpPr>
          <p:nvPr>
            <p:ph idx="1"/>
          </p:nvPr>
        </p:nvSpPr>
        <p:spPr>
          <a:xfrm>
            <a:off x="206477" y="816077"/>
            <a:ext cx="8622891" cy="5437239"/>
          </a:xfrm>
        </p:spPr>
        <p:txBody>
          <a:bodyPr/>
          <a:lstStyle/>
          <a:p>
            <a:pPr lvl="1"/>
            <a:r>
              <a:rPr lang="en-US" b="1" dirty="0"/>
              <a:t>Certification</a:t>
            </a:r>
            <a:endParaRPr lang="en-US" dirty="0"/>
          </a:p>
          <a:p>
            <a:pPr lvl="2"/>
            <a:r>
              <a:rPr lang="en-US" dirty="0"/>
              <a:t>Staff shall be certified by:</a:t>
            </a:r>
          </a:p>
          <a:p>
            <a:pPr lvl="3"/>
            <a:r>
              <a:rPr lang="en-US" dirty="0"/>
              <a:t>the South Carolina Association of Prevention Professionals and Advocates (SCAPPA) Certification Commission as a Certified Prevention Specialist (CPS); or</a:t>
            </a:r>
          </a:p>
          <a:p>
            <a:pPr lvl="3"/>
            <a:r>
              <a:rPr lang="en-US" dirty="0"/>
              <a:t>the SCAPPA Certification Commission as a Certified Senior Prevention Specialist (CSPS).</a:t>
            </a:r>
          </a:p>
          <a:p>
            <a:pPr lvl="2"/>
            <a:r>
              <a:rPr lang="en-US" dirty="0"/>
              <a:t>Certified prevention staff must have a written training plan, updated annually, pertinent to maintaining SCAPPA certification.</a:t>
            </a:r>
          </a:p>
          <a:p>
            <a:pPr lvl="1"/>
            <a:r>
              <a:rPr lang="en-US" b="1" dirty="0"/>
              <a:t>In Process – </a:t>
            </a:r>
            <a:r>
              <a:rPr lang="en-US" dirty="0"/>
              <a:t>Staff may be privileged to provide prevention services while in the process of earning certification.  The “in-process” person:</a:t>
            </a:r>
          </a:p>
          <a:p>
            <a:pPr lvl="2"/>
            <a:r>
              <a:rPr lang="en-US" dirty="0"/>
              <a:t>Must apply for certification by SCAPPA as a CPS or CSPS within six (6) months of hire.  (Evidence of the employee’s application for SCAPPA certification must be placed in his/her privileging or personnel file.)</a:t>
            </a:r>
          </a:p>
          <a:p>
            <a:pPr lvl="1"/>
            <a:r>
              <a:rPr lang="en-US" sz="1200" dirty="0"/>
              <a:t>Must have a detailed written training plan to obtain certification within thirty-six (36) months of his or her application for certification, and must achieve certification by the end of this three (3)-year period.  The certification timeframe does not restart if the employee leaves the agency and joins a different agency.  The application is transferable to another agency where the person is employed during the 36-month time period.  (A copy of the written plan, signed by the staff member and their manager, must be retained in their privileging or personnel file and updated on an annual basis.)</a:t>
            </a:r>
          </a:p>
          <a:p>
            <a:pPr lvl="2"/>
            <a:r>
              <a:rPr lang="en-US" dirty="0"/>
              <a:t>Must be under active and ongoing prevention supervision.</a:t>
            </a:r>
          </a:p>
          <a:p>
            <a:pPr lvl="2"/>
            <a:r>
              <a:rPr lang="en-US" dirty="0"/>
              <a:t>Must be engaged in an active and ongoing prevention supervision process.  Supervision must be provided by an individual approved by SCAPPA.  A written plan that addresses information on the supervision progress shall be placed in the employee’s privileging or personnel file.  Both the staff member and their manager must sign this plan and update it on an annual basis.  Documentation that SCAPPA has approved the prevention supervisor must be attached.</a:t>
            </a:r>
          </a:p>
          <a:p>
            <a:r>
              <a:rPr lang="en-US" sz="1400" i="1" dirty="0"/>
              <a:t>Reference: FY22 DAODAS Funding and Compliance Contract – Page 19</a:t>
            </a:r>
            <a:endParaRPr lang="en-US" dirty="0"/>
          </a:p>
        </p:txBody>
      </p:sp>
      <p:sp>
        <p:nvSpPr>
          <p:cNvPr id="3" name="Date Placeholder 2">
            <a:extLst>
              <a:ext uri="{FF2B5EF4-FFF2-40B4-BE49-F238E27FC236}">
                <a16:creationId xmlns:a16="http://schemas.microsoft.com/office/drawing/2014/main" id="{141340AD-8397-413F-BA61-5332E9574237}"/>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526EA776-3F9A-4D4D-AF66-4D1F92E26D94}"/>
              </a:ext>
            </a:extLst>
          </p:cNvPr>
          <p:cNvSpPr>
            <a:spLocks noGrp="1"/>
          </p:cNvSpPr>
          <p:nvPr>
            <p:ph type="sldNum" sz="quarter" idx="4"/>
          </p:nvPr>
        </p:nvSpPr>
        <p:spPr/>
        <p:txBody>
          <a:bodyPr/>
          <a:lstStyle/>
          <a:p>
            <a:fld id="{A339896C-E2EF-470F-BA91-85D676E592B3}" type="slidenum">
              <a:rPr lang="en-US" smtClean="0"/>
              <a:t>53</a:t>
            </a:fld>
            <a:endParaRPr lang="en-US" dirty="0"/>
          </a:p>
        </p:txBody>
      </p:sp>
    </p:spTree>
    <p:extLst>
      <p:ext uri="{BB962C8B-B14F-4D97-AF65-F5344CB8AC3E}">
        <p14:creationId xmlns:p14="http://schemas.microsoft.com/office/powerpoint/2010/main" val="110248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BCD025-7978-4008-8D3B-D9CC1F176A78}"/>
              </a:ext>
            </a:extLst>
          </p:cNvPr>
          <p:cNvSpPr>
            <a:spLocks noGrp="1"/>
          </p:cNvSpPr>
          <p:nvPr>
            <p:ph idx="1"/>
          </p:nvPr>
        </p:nvSpPr>
        <p:spPr>
          <a:xfrm>
            <a:off x="157316" y="747252"/>
            <a:ext cx="8760542" cy="5535561"/>
          </a:xfrm>
        </p:spPr>
        <p:txBody>
          <a:bodyPr/>
          <a:lstStyle/>
          <a:p>
            <a:pPr lvl="0"/>
            <a:r>
              <a:rPr lang="en-US" sz="1800" b="1" dirty="0"/>
              <a:t>Primary Prevention/Education Program (PREV-CG), Class Code 8001</a:t>
            </a:r>
            <a:endParaRPr lang="en-US" sz="1800" dirty="0"/>
          </a:p>
          <a:p>
            <a:r>
              <a:rPr lang="en-US" sz="1800" dirty="0"/>
              <a:t>Subgrantee shall adhere to and maintain compliance with all DAODAS prevention requirements, including but not limited to any funding set-asides, reporting, expenditure, and training requirements.  Subgrantee shall adhere to the DAODAS </a:t>
            </a:r>
            <a:r>
              <a:rPr lang="en-US" sz="1800" i="1" dirty="0"/>
              <a:t>Primary Prevention Services Manual</a:t>
            </a:r>
            <a:r>
              <a:rPr lang="en-US" sz="1800" dirty="0"/>
              <a:t>, as revised from time to time, as well as any specific instructional memoranda, in the execution of this provision.</a:t>
            </a:r>
          </a:p>
          <a:p>
            <a:r>
              <a:rPr lang="en-US" sz="1800" dirty="0"/>
              <a:t> </a:t>
            </a:r>
            <a:r>
              <a:rPr lang="en-US" sz="1800" b="1" dirty="0"/>
              <a:t>Alcohol Enforcement Team (AET) / Class Code 8016</a:t>
            </a:r>
            <a:endParaRPr lang="en-US" sz="1800" dirty="0"/>
          </a:p>
          <a:p>
            <a:r>
              <a:rPr lang="en-US" sz="1800" dirty="0"/>
              <a:t>Subgrantee shall adhere to and maintain compliance with DAODAS’ prevention requirements that are associated with the Alcohol Enforcement Team (AET) program.  Subgrantee shall adhere to the DAODAS </a:t>
            </a:r>
            <a:r>
              <a:rPr lang="en-US" sz="1800" i="1" dirty="0"/>
              <a:t>Primary Prevention Services Manual</a:t>
            </a:r>
            <a:r>
              <a:rPr lang="en-US" sz="1800" dirty="0"/>
              <a:t>, as revised from time to time, as well as any specific instructional memoranda, in the execution of this provision.</a:t>
            </a:r>
          </a:p>
          <a:p>
            <a:r>
              <a:rPr lang="en-US" sz="1800" dirty="0"/>
              <a:t> </a:t>
            </a:r>
            <a:r>
              <a:rPr lang="en-US" sz="1800" b="1" dirty="0"/>
              <a:t>Prevention Reporting Requirements and Evaluations</a:t>
            </a:r>
            <a:endParaRPr lang="en-US" sz="1800" dirty="0"/>
          </a:p>
          <a:p>
            <a:r>
              <a:rPr lang="en-US" sz="1800" dirty="0"/>
              <a:t>Subgrantee shall adhere to and maintain compliance with DAODAS’ reporting and evaluation requirements.  Subgrantee shall adhere to DAODAS’ </a:t>
            </a:r>
            <a:r>
              <a:rPr lang="en-US" sz="1800" i="1" dirty="0"/>
              <a:t>Primary Prevention Services Manual</a:t>
            </a:r>
            <a:r>
              <a:rPr lang="en-US" sz="1800" dirty="0"/>
              <a:t>, as revised from time to time, as well as any specific instructional memoranda, in the execution of this provision.</a:t>
            </a:r>
          </a:p>
          <a:p>
            <a:r>
              <a:rPr lang="en-US" sz="1400" i="1" dirty="0"/>
              <a:t>Reference: FY22 DAODAS Funding and Compliance Contract – Page 20</a:t>
            </a:r>
          </a:p>
          <a:p>
            <a:endParaRPr lang="en-US" dirty="0"/>
          </a:p>
        </p:txBody>
      </p:sp>
      <p:sp>
        <p:nvSpPr>
          <p:cNvPr id="3" name="Date Placeholder 2">
            <a:extLst>
              <a:ext uri="{FF2B5EF4-FFF2-40B4-BE49-F238E27FC236}">
                <a16:creationId xmlns:a16="http://schemas.microsoft.com/office/drawing/2014/main" id="{32304D2C-07A9-4A2C-AE73-FA0912968F38}"/>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254C27C6-615E-4252-87FF-9CF269870190}"/>
              </a:ext>
            </a:extLst>
          </p:cNvPr>
          <p:cNvSpPr>
            <a:spLocks noGrp="1"/>
          </p:cNvSpPr>
          <p:nvPr>
            <p:ph type="sldNum" sz="quarter" idx="4"/>
          </p:nvPr>
        </p:nvSpPr>
        <p:spPr/>
        <p:txBody>
          <a:bodyPr/>
          <a:lstStyle/>
          <a:p>
            <a:fld id="{A339896C-E2EF-470F-BA91-85D676E592B3}" type="slidenum">
              <a:rPr lang="en-US" smtClean="0"/>
              <a:t>54</a:t>
            </a:fld>
            <a:endParaRPr lang="en-US" dirty="0"/>
          </a:p>
        </p:txBody>
      </p:sp>
    </p:spTree>
    <p:extLst>
      <p:ext uri="{BB962C8B-B14F-4D97-AF65-F5344CB8AC3E}">
        <p14:creationId xmlns:p14="http://schemas.microsoft.com/office/powerpoint/2010/main" val="326191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20FFA4E-6828-42A6-B13D-19785C56411A}"/>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216E517D-599D-44BE-AD35-1BDD03DBAD74}"/>
              </a:ext>
            </a:extLst>
          </p:cNvPr>
          <p:cNvSpPr>
            <a:spLocks noGrp="1"/>
          </p:cNvSpPr>
          <p:nvPr>
            <p:ph type="sldNum" sz="quarter" idx="4"/>
          </p:nvPr>
        </p:nvSpPr>
        <p:spPr/>
        <p:txBody>
          <a:bodyPr/>
          <a:lstStyle/>
          <a:p>
            <a:fld id="{A339896C-E2EF-470F-BA91-85D676E592B3}" type="slidenum">
              <a:rPr lang="en-US" smtClean="0"/>
              <a:t>55</a:t>
            </a:fld>
            <a:endParaRPr lang="en-US" dirty="0"/>
          </a:p>
        </p:txBody>
      </p:sp>
      <p:sp>
        <p:nvSpPr>
          <p:cNvPr id="5" name="Rectangle 4">
            <a:extLst>
              <a:ext uri="{FF2B5EF4-FFF2-40B4-BE49-F238E27FC236}">
                <a16:creationId xmlns:a16="http://schemas.microsoft.com/office/drawing/2014/main" id="{DDE7B107-4F88-44DF-859E-B99C0F5656AB}"/>
              </a:ext>
            </a:extLst>
          </p:cNvPr>
          <p:cNvSpPr/>
          <p:nvPr/>
        </p:nvSpPr>
        <p:spPr>
          <a:xfrm>
            <a:off x="1047571" y="3136612"/>
            <a:ext cx="7269169" cy="584775"/>
          </a:xfrm>
          <a:prstGeom prst="rect">
            <a:avLst/>
          </a:prstGeom>
        </p:spPr>
        <p:txBody>
          <a:bodyPr wrap="none">
            <a:spAutoFit/>
          </a:bodyPr>
          <a:lstStyle/>
          <a:p>
            <a:r>
              <a:rPr lang="en-US" sz="3200" b="1" dirty="0"/>
              <a:t>FY22 Primary Prevention Services Manual</a:t>
            </a:r>
          </a:p>
        </p:txBody>
      </p:sp>
    </p:spTree>
    <p:extLst>
      <p:ext uri="{BB962C8B-B14F-4D97-AF65-F5344CB8AC3E}">
        <p14:creationId xmlns:p14="http://schemas.microsoft.com/office/powerpoint/2010/main" val="2377851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50" y="876301"/>
            <a:ext cx="8558999" cy="5583486"/>
          </a:xfrm>
        </p:spPr>
        <p:txBody>
          <a:bodyPr/>
          <a:lstStyle/>
          <a:p>
            <a:pPr algn="ctr"/>
            <a:r>
              <a:rPr lang="en-US" b="1" dirty="0"/>
              <a:t>Primary Prevention Services Manual Definitions, Quality Assurance,</a:t>
            </a:r>
            <a:br>
              <a:rPr lang="en-US" b="1" dirty="0"/>
            </a:br>
            <a:r>
              <a:rPr lang="en-US" b="1" dirty="0"/>
              <a:t>Standards, and Forms – FY22</a:t>
            </a:r>
          </a:p>
          <a:p>
            <a:r>
              <a:rPr lang="en-US" dirty="0"/>
              <a:t>Few Additions/Clarifications to manual based on feedback from field (April call). Additions/Clarifications are as follows:</a:t>
            </a:r>
          </a:p>
          <a:p>
            <a:pPr marL="457200" indent="-457200">
              <a:buFont typeface="+mj-lt"/>
              <a:buAutoNum type="arabicPeriod"/>
            </a:pPr>
            <a:r>
              <a:rPr lang="en-US" dirty="0"/>
              <a:t>Addition of National Accreditation information: A key element for ensuring</a:t>
            </a:r>
            <a:r>
              <a:rPr lang="en-US" b="1" dirty="0"/>
              <a:t> </a:t>
            </a:r>
            <a:r>
              <a:rPr lang="en-US" dirty="0"/>
              <a:t>that the highest- quality prevention services are provided to all South Carolina citizens, DAODAS funded organizations shall obtain and maintain national accreditation by either the Joint Commission or CARF International for their primary 	prevention programs that target children, youth/adolescents, and adults.  It is recognized that prevention services can be provided in service programs as varied as those focused on or around primary prevention, diversion/intervention and employee assistance.  Due to the Substance Abuse Prevention and Treatment Block Grant requirement of a 20% set-aside for primary prevention, it is anticipated that at a minimum DAODAS funded organizations receiving funding through the20% set-aside for primary prevention the corresponding program that is based solely on primary prevention principles and thus termed the organization’s primary prevention program would be accredited.</a:t>
            </a:r>
          </a:p>
          <a:p>
            <a:pPr marL="0" indent="0">
              <a:buNone/>
            </a:pPr>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56</a:t>
            </a:fld>
            <a:endParaRPr lang="en-US" dirty="0"/>
          </a:p>
        </p:txBody>
      </p:sp>
    </p:spTree>
    <p:extLst>
      <p:ext uri="{BB962C8B-B14F-4D97-AF65-F5344CB8AC3E}">
        <p14:creationId xmlns:p14="http://schemas.microsoft.com/office/powerpoint/2010/main" val="2911696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C87CA-5D2A-4FA8-9A4C-C18C2A715CC0}"/>
              </a:ext>
            </a:extLst>
          </p:cNvPr>
          <p:cNvSpPr>
            <a:spLocks noGrp="1"/>
          </p:cNvSpPr>
          <p:nvPr>
            <p:ph idx="1"/>
          </p:nvPr>
        </p:nvSpPr>
        <p:spPr>
          <a:xfrm>
            <a:off x="257175" y="809625"/>
            <a:ext cx="8448675" cy="5381625"/>
          </a:xfrm>
        </p:spPr>
        <p:txBody>
          <a:bodyPr/>
          <a:lstStyle/>
          <a:p>
            <a:pPr algn="ctr"/>
            <a:r>
              <a:rPr lang="en-US" b="1" dirty="0"/>
              <a:t>Primary Prevention Services Manual Definitions, Quality Assurance,</a:t>
            </a:r>
            <a:br>
              <a:rPr lang="en-US" b="1" dirty="0"/>
            </a:br>
            <a:r>
              <a:rPr lang="en-US" b="1" dirty="0"/>
              <a:t>Standards, and Forms – FY22</a:t>
            </a:r>
          </a:p>
          <a:p>
            <a:pPr marL="457200" indent="-457200" eaLnBrk="0" hangingPunct="0">
              <a:buFont typeface="+mj-lt"/>
              <a:buAutoNum type="arabicPeriod" startAt="2"/>
            </a:pPr>
            <a:r>
              <a:rPr lang="en-US" dirty="0"/>
              <a:t>All prevention staff shall attend the Substance Abuse Prevention Specialist Training (SAPST) within </a:t>
            </a:r>
            <a:r>
              <a:rPr lang="en-US" b="1" dirty="0"/>
              <a:t>two years </a:t>
            </a:r>
            <a:r>
              <a:rPr lang="en-US" dirty="0"/>
              <a:t>of their hire date.</a:t>
            </a:r>
          </a:p>
          <a:p>
            <a:pPr marL="251460" indent="-342900" eaLnBrk="0" hangingPunct="0">
              <a:buFont typeface="+mj-lt"/>
              <a:buAutoNum type="arabicPeriod" startAt="2"/>
            </a:pPr>
            <a:r>
              <a:rPr lang="en-US" dirty="0"/>
              <a:t>DAODAS requires reporting through the required web-based reporting system for all prevention strategies implemented by the AETs at the local, county, and circuit levels. </a:t>
            </a:r>
            <a:r>
              <a:rPr lang="en-US" b="1" dirty="0"/>
              <a:t>It is the responsibility of the AET Coordinator to ensure all prevention strategies are reported for the circuit for each county through the DAODAS required reporting system. Data can be entered by law enforcement partners, prevention partners and/or the AET Coordinator in each county’s reporting system. The process for who is entering what at a local level should be discussed and documented at the beginning of the fiscal year. The AET Coordinator should have access to all of the data entry points for each county and should ensure that all data is entered in accurately by the 8</a:t>
            </a:r>
            <a:r>
              <a:rPr lang="en-US" b="1" baseline="30000" dirty="0"/>
              <a:t>th</a:t>
            </a:r>
            <a:r>
              <a:rPr lang="en-US" b="1" dirty="0"/>
              <a:t> working day of the month for the previous month’s activities. Agencies are required to use the online reporting system for all prevention strategies implemented by the AETs in all counties throughout the circuit for the previous month. </a:t>
            </a:r>
          </a:p>
          <a:p>
            <a:pPr marL="457200" indent="-457200" eaLnBrk="0" hangingPunct="0">
              <a:buFont typeface="+mj-lt"/>
              <a:buAutoNum type="arabicPeriod" startAt="2"/>
            </a:pPr>
            <a:endParaRPr lang="en-US" dirty="0"/>
          </a:p>
        </p:txBody>
      </p:sp>
      <p:sp>
        <p:nvSpPr>
          <p:cNvPr id="3" name="Date Placeholder 2">
            <a:extLst>
              <a:ext uri="{FF2B5EF4-FFF2-40B4-BE49-F238E27FC236}">
                <a16:creationId xmlns:a16="http://schemas.microsoft.com/office/drawing/2014/main" id="{B33E11E1-7D48-4C90-9E9C-A2FF7A9103CF}"/>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817649D8-4E99-4F9A-8219-4B07085AD7C9}"/>
              </a:ext>
            </a:extLst>
          </p:cNvPr>
          <p:cNvSpPr>
            <a:spLocks noGrp="1"/>
          </p:cNvSpPr>
          <p:nvPr>
            <p:ph type="sldNum" sz="quarter" idx="4"/>
          </p:nvPr>
        </p:nvSpPr>
        <p:spPr/>
        <p:txBody>
          <a:bodyPr/>
          <a:lstStyle/>
          <a:p>
            <a:fld id="{A339896C-E2EF-470F-BA91-85D676E592B3}" type="slidenum">
              <a:rPr lang="en-US" smtClean="0"/>
              <a:t>57</a:t>
            </a:fld>
            <a:endParaRPr lang="en-US" dirty="0"/>
          </a:p>
        </p:txBody>
      </p:sp>
    </p:spTree>
    <p:extLst>
      <p:ext uri="{BB962C8B-B14F-4D97-AF65-F5344CB8AC3E}">
        <p14:creationId xmlns:p14="http://schemas.microsoft.com/office/powerpoint/2010/main" val="1477285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8526A0-3F9B-4B2E-9E65-4EE32C05F527}"/>
              </a:ext>
            </a:extLst>
          </p:cNvPr>
          <p:cNvSpPr>
            <a:spLocks noGrp="1"/>
          </p:cNvSpPr>
          <p:nvPr>
            <p:ph idx="1"/>
          </p:nvPr>
        </p:nvSpPr>
        <p:spPr>
          <a:xfrm>
            <a:off x="352425" y="914399"/>
            <a:ext cx="8458200" cy="5191125"/>
          </a:xfrm>
        </p:spPr>
        <p:txBody>
          <a:bodyPr/>
          <a:lstStyle/>
          <a:p>
            <a:pPr algn="ctr"/>
            <a:r>
              <a:rPr lang="en-US" b="1" dirty="0"/>
              <a:t>Primary Prevention Services Manual Definitions, Quality Assurance,</a:t>
            </a:r>
            <a:br>
              <a:rPr lang="en-US" b="1" dirty="0"/>
            </a:br>
            <a:r>
              <a:rPr lang="en-US" b="1" dirty="0"/>
              <a:t>Standards, and Forms – FY22</a:t>
            </a:r>
          </a:p>
          <a:p>
            <a:pPr marL="457200" indent="-457200">
              <a:buFont typeface="+mj-lt"/>
              <a:buAutoNum type="arabicPeriod" startAt="3"/>
            </a:pPr>
            <a:r>
              <a:rPr lang="en-US" dirty="0"/>
              <a:t>The AET Coordinator shall collaborate with the prevention coordinator for each county authority served through the circuit to either obtain a log-in for the web-based reporting system to enter data directly or ensure that all data is provided to the local prevention coordinators for county data entry into the web-based system. </a:t>
            </a:r>
          </a:p>
          <a:p>
            <a:pPr lvl="1"/>
            <a:endParaRPr lang="en-US" dirty="0"/>
          </a:p>
          <a:p>
            <a:pPr lvl="1"/>
            <a:r>
              <a:rPr lang="en-US" dirty="0"/>
              <a:t>Correct percentage of time for the AET Coordinator shall be reflected in each county’s web-based reporting system, and the AET Coordinator shall report service hours to reflect that percentage each month in the web-based reporting system.</a:t>
            </a:r>
          </a:p>
          <a:p>
            <a:pPr lvl="1"/>
            <a:endParaRPr lang="en-US" dirty="0"/>
          </a:p>
          <a:p>
            <a:pPr lvl="1"/>
            <a:r>
              <a:rPr lang="en-US" dirty="0"/>
              <a:t>It is the responsibility of the AET Coordinator to work with each county authority’s prevention coordinator in their circuit on the development of outcome work plans for each county that reflect strategies around the target substance of alcohol. The AET Coordinator shall assist county authorities in documenting the coordinated outcome work plans in the web-based reporting system.</a:t>
            </a:r>
          </a:p>
        </p:txBody>
      </p:sp>
      <p:sp>
        <p:nvSpPr>
          <p:cNvPr id="3" name="Date Placeholder 2">
            <a:extLst>
              <a:ext uri="{FF2B5EF4-FFF2-40B4-BE49-F238E27FC236}">
                <a16:creationId xmlns:a16="http://schemas.microsoft.com/office/drawing/2014/main" id="{6AF153E9-64E4-4E7C-A10C-7323DD1AA6C9}"/>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420A1268-93A6-462A-B55B-D042768BB6CA}"/>
              </a:ext>
            </a:extLst>
          </p:cNvPr>
          <p:cNvSpPr>
            <a:spLocks noGrp="1"/>
          </p:cNvSpPr>
          <p:nvPr>
            <p:ph type="sldNum" sz="quarter" idx="4"/>
          </p:nvPr>
        </p:nvSpPr>
        <p:spPr/>
        <p:txBody>
          <a:bodyPr/>
          <a:lstStyle/>
          <a:p>
            <a:fld id="{A339896C-E2EF-470F-BA91-85D676E592B3}" type="slidenum">
              <a:rPr lang="en-US" smtClean="0"/>
              <a:t>58</a:t>
            </a:fld>
            <a:endParaRPr lang="en-US" dirty="0"/>
          </a:p>
        </p:txBody>
      </p:sp>
    </p:spTree>
    <p:extLst>
      <p:ext uri="{BB962C8B-B14F-4D97-AF65-F5344CB8AC3E}">
        <p14:creationId xmlns:p14="http://schemas.microsoft.com/office/powerpoint/2010/main" val="2489706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59490C-77C5-4D0C-BE7A-E1EA30D7167A}"/>
              </a:ext>
            </a:extLst>
          </p:cNvPr>
          <p:cNvSpPr>
            <a:spLocks noGrp="1"/>
          </p:cNvSpPr>
          <p:nvPr>
            <p:ph idx="1"/>
          </p:nvPr>
        </p:nvSpPr>
        <p:spPr>
          <a:xfrm>
            <a:off x="314325" y="933450"/>
            <a:ext cx="8486775" cy="4935644"/>
          </a:xfrm>
        </p:spPr>
        <p:txBody>
          <a:bodyPr/>
          <a:lstStyle/>
          <a:p>
            <a:pPr algn="ctr"/>
            <a:r>
              <a:rPr lang="en-US" b="1" dirty="0"/>
              <a:t>Primary Prevention Services Manual Definitions, Quality Assurance,</a:t>
            </a:r>
            <a:br>
              <a:rPr lang="en-US" b="1" dirty="0"/>
            </a:br>
            <a:r>
              <a:rPr lang="en-US" b="1" dirty="0"/>
              <a:t>Standards, and Forms – FY22</a:t>
            </a:r>
          </a:p>
          <a:p>
            <a:pPr marL="457200" indent="-457200">
              <a:buFont typeface="+mj-lt"/>
              <a:buAutoNum type="arabicPeriod" startAt="4"/>
            </a:pPr>
            <a:r>
              <a:rPr lang="en-US" dirty="0"/>
              <a:t>The organization utilizing the DAODAS Standard Survey who determines that this is the case is asked to send an email to </a:t>
            </a:r>
            <a:r>
              <a:rPr lang="en-US" u="sng" dirty="0">
                <a:hlinkClick r:id="rId2"/>
              </a:rPr>
              <a:t>prevention@daodas.sc.gov</a:t>
            </a:r>
            <a:r>
              <a:rPr lang="en-US" dirty="0"/>
              <a:t> to notify DAODAS as quickly as possible so that a meeting can be facilitated with the state prevention evaluation contractor.  </a:t>
            </a:r>
          </a:p>
          <a:p>
            <a:pPr marL="457200" indent="-457200">
              <a:buFont typeface="+mj-lt"/>
              <a:buAutoNum type="arabicPeriod" startAt="4"/>
            </a:pPr>
            <a:r>
              <a:rPr lang="en-US" dirty="0"/>
              <a:t>FY22 Prevention Work Plan Requirement Checklist has been updated</a:t>
            </a:r>
          </a:p>
          <a:p>
            <a:pPr marL="457200" indent="-457200">
              <a:buFont typeface="+mj-lt"/>
              <a:buAutoNum type="arabicPeriod" startAt="4"/>
            </a:pPr>
            <a:r>
              <a:rPr lang="en-US" dirty="0"/>
              <a:t>Prevention Staffing Capacity Plan FY22 has been updated</a:t>
            </a:r>
          </a:p>
          <a:p>
            <a:pPr marL="457200" indent="-457200">
              <a:buFont typeface="+mj-lt"/>
              <a:buAutoNum type="arabicPeriod" startAt="4"/>
            </a:pPr>
            <a:r>
              <a:rPr lang="en-US" dirty="0"/>
              <a:t>Addition of FY22 Prevention Specialist Training Plan Form</a:t>
            </a:r>
          </a:p>
        </p:txBody>
      </p:sp>
      <p:sp>
        <p:nvSpPr>
          <p:cNvPr id="3" name="Date Placeholder 2">
            <a:extLst>
              <a:ext uri="{FF2B5EF4-FFF2-40B4-BE49-F238E27FC236}">
                <a16:creationId xmlns:a16="http://schemas.microsoft.com/office/drawing/2014/main" id="{49AF7A9D-1265-4E0E-B73F-462388AA918E}"/>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DF251FF9-960F-48F7-97E3-6E2C8FD6C2CE}"/>
              </a:ext>
            </a:extLst>
          </p:cNvPr>
          <p:cNvSpPr>
            <a:spLocks noGrp="1"/>
          </p:cNvSpPr>
          <p:nvPr>
            <p:ph type="sldNum" sz="quarter" idx="4"/>
          </p:nvPr>
        </p:nvSpPr>
        <p:spPr/>
        <p:txBody>
          <a:bodyPr/>
          <a:lstStyle/>
          <a:p>
            <a:fld id="{A339896C-E2EF-470F-BA91-85D676E592B3}" type="slidenum">
              <a:rPr lang="en-US" smtClean="0"/>
              <a:t>59</a:t>
            </a:fld>
            <a:endParaRPr lang="en-US" dirty="0"/>
          </a:p>
        </p:txBody>
      </p:sp>
    </p:spTree>
    <p:extLst>
      <p:ext uri="{BB962C8B-B14F-4D97-AF65-F5344CB8AC3E}">
        <p14:creationId xmlns:p14="http://schemas.microsoft.com/office/powerpoint/2010/main" val="222721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03F821-4BDA-4336-9214-4946085BAC16}"/>
              </a:ext>
            </a:extLst>
          </p:cNvPr>
          <p:cNvSpPr>
            <a:spLocks noGrp="1"/>
          </p:cNvSpPr>
          <p:nvPr>
            <p:ph idx="1"/>
          </p:nvPr>
        </p:nvSpPr>
        <p:spPr>
          <a:xfrm>
            <a:off x="599768" y="1724502"/>
            <a:ext cx="7885471" cy="4735272"/>
          </a:xfrm>
        </p:spPr>
        <p:txBody>
          <a:bodyPr/>
          <a:lstStyle/>
          <a:p>
            <a:r>
              <a:rPr lang="en-US" dirty="0"/>
              <a:t>Some county agencies are implementing PREP via ZOOM, Adobe Connect, or some other online platform. </a:t>
            </a:r>
          </a:p>
          <a:p>
            <a:r>
              <a:rPr lang="en-US" dirty="0"/>
              <a:t>While face-to-face delivery of the program is still the preferred method, it is understandable that during the public health crisis, this program will need to be delivered via technology. </a:t>
            </a:r>
            <a:r>
              <a:rPr lang="en-US" b="1" dirty="0"/>
              <a:t>Fidelity of the program and delivery of all material continues to be of utmost importance. </a:t>
            </a:r>
            <a:r>
              <a:rPr lang="en-US" dirty="0"/>
              <a:t>The virtual platform that you choose should allow you to:</a:t>
            </a:r>
          </a:p>
          <a:p>
            <a:pPr lvl="1"/>
            <a:r>
              <a:rPr lang="en-US" dirty="0"/>
              <a:t>Utilize all program materials- power point, handouts and videos</a:t>
            </a:r>
          </a:p>
          <a:p>
            <a:pPr lvl="1"/>
            <a:r>
              <a:rPr lang="en-US" dirty="0"/>
              <a:t>Have a discussion with participants and answer questions</a:t>
            </a:r>
          </a:p>
          <a:p>
            <a:r>
              <a:rPr lang="en-US" dirty="0"/>
              <a:t>Your agency may need to </a:t>
            </a:r>
            <a:r>
              <a:rPr lang="en-US" b="1" dirty="0"/>
              <a:t>mail the participant booklet ahead of the class </a:t>
            </a:r>
            <a:r>
              <a:rPr lang="en-US" dirty="0"/>
              <a:t>(or if your offices are still open, have participants come by to pick-up materials prior to the class). Using a platform that allows you to see your participants is best-this will allow you to interact with (see when they have a question, looking confused, etc.). </a:t>
            </a:r>
          </a:p>
          <a:p>
            <a:r>
              <a:rPr lang="en-US" b="1" dirty="0"/>
              <a:t> </a:t>
            </a:r>
            <a:endParaRPr lang="en-US" dirty="0"/>
          </a:p>
          <a:p>
            <a:endParaRPr lang="en-US" dirty="0"/>
          </a:p>
        </p:txBody>
      </p:sp>
      <p:sp>
        <p:nvSpPr>
          <p:cNvPr id="3" name="Date Placeholder 2">
            <a:extLst>
              <a:ext uri="{FF2B5EF4-FFF2-40B4-BE49-F238E27FC236}">
                <a16:creationId xmlns:a16="http://schemas.microsoft.com/office/drawing/2014/main" id="{D6E6F472-1118-4DB8-8A29-B0AFBD9D0F26}"/>
              </a:ext>
            </a:extLst>
          </p:cNvPr>
          <p:cNvSpPr>
            <a:spLocks noGrp="1"/>
          </p:cNvSpPr>
          <p:nvPr>
            <p:ph type="dt" sz="half" idx="2"/>
          </p:nvPr>
        </p:nvSpPr>
        <p:spPr/>
        <p:txBody>
          <a:bodyPr/>
          <a:lstStyle/>
          <a:p>
            <a:fld id="{63CB888A-206F-45AF-950E-B021DFB8B450}" type="datetime1">
              <a:rPr lang="en-US" smtClean="0"/>
              <a:t>8/11/2021</a:t>
            </a:fld>
            <a:endParaRPr lang="en-US" dirty="0"/>
          </a:p>
        </p:txBody>
      </p:sp>
      <p:pic>
        <p:nvPicPr>
          <p:cNvPr id="4" name="Picture 3">
            <a:extLst>
              <a:ext uri="{FF2B5EF4-FFF2-40B4-BE49-F238E27FC236}">
                <a16:creationId xmlns:a16="http://schemas.microsoft.com/office/drawing/2014/main" id="{49D1B67A-3C70-457F-ABD0-9FFFCAC0EA3A}"/>
              </a:ext>
            </a:extLst>
          </p:cNvPr>
          <p:cNvPicPr>
            <a:picLocks noChangeAspect="1"/>
          </p:cNvPicPr>
          <p:nvPr/>
        </p:nvPicPr>
        <p:blipFill>
          <a:blip r:embed="rId2"/>
          <a:stretch>
            <a:fillRect/>
          </a:stretch>
        </p:blipFill>
        <p:spPr>
          <a:xfrm>
            <a:off x="7776679" y="781375"/>
            <a:ext cx="953571" cy="639815"/>
          </a:xfrm>
          <a:prstGeom prst="rect">
            <a:avLst/>
          </a:prstGeom>
        </p:spPr>
      </p:pic>
      <p:cxnSp>
        <p:nvCxnSpPr>
          <p:cNvPr id="5" name="Straight Connector 4">
            <a:extLst>
              <a:ext uri="{FF2B5EF4-FFF2-40B4-BE49-F238E27FC236}">
                <a16:creationId xmlns:a16="http://schemas.microsoft.com/office/drawing/2014/main" id="{68E8BE6D-ED69-4552-8AE3-158423DA0D72}"/>
              </a:ext>
            </a:extLst>
          </p:cNvPr>
          <p:cNvCxnSpPr/>
          <p:nvPr/>
        </p:nvCxnSpPr>
        <p:spPr>
          <a:xfrm>
            <a:off x="709664" y="1617440"/>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2E53CC9-F834-4851-8102-AF81BC6FEEC4}"/>
              </a:ext>
            </a:extLst>
          </p:cNvPr>
          <p:cNvSpPr txBox="1"/>
          <p:nvPr/>
        </p:nvSpPr>
        <p:spPr>
          <a:xfrm>
            <a:off x="341138" y="806297"/>
            <a:ext cx="4031901" cy="507831"/>
          </a:xfrm>
          <a:prstGeom prst="rect">
            <a:avLst/>
          </a:prstGeom>
          <a:noFill/>
        </p:spPr>
        <p:txBody>
          <a:bodyPr wrap="square" rtlCol="0">
            <a:spAutoFit/>
          </a:bodyPr>
          <a:lstStyle/>
          <a:p>
            <a:r>
              <a:rPr lang="en-US" sz="2700" dirty="0">
                <a:solidFill>
                  <a:srgbClr val="00838B"/>
                </a:solidFill>
                <a:latin typeface="+mj-lt"/>
              </a:rPr>
              <a:t>PREP Reminders</a:t>
            </a:r>
          </a:p>
        </p:txBody>
      </p:sp>
    </p:spTree>
    <p:extLst>
      <p:ext uri="{BB962C8B-B14F-4D97-AF65-F5344CB8AC3E}">
        <p14:creationId xmlns:p14="http://schemas.microsoft.com/office/powerpoint/2010/main" val="3093239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047" y="951978"/>
            <a:ext cx="8480120" cy="4917116"/>
          </a:xfrm>
        </p:spPr>
        <p:txBody>
          <a:bodyPr/>
          <a:lstStyle/>
          <a:p>
            <a:pPr algn="ctr"/>
            <a:r>
              <a:rPr lang="en-US" b="1" dirty="0"/>
              <a:t>SAPT BG Primary Prevention Set Aside Formula</a:t>
            </a:r>
          </a:p>
          <a:p>
            <a:r>
              <a:rPr lang="en-US" sz="1600" dirty="0"/>
              <a:t>No major changes for FY22 (FY22 implementing final formula with no modifications)</a:t>
            </a:r>
          </a:p>
          <a:p>
            <a:r>
              <a:rPr lang="en-US" sz="1600" dirty="0"/>
              <a:t>Highlights:</a:t>
            </a:r>
          </a:p>
          <a:p>
            <a:r>
              <a:rPr lang="en-US" sz="1600" dirty="0"/>
              <a:t> A standard formula for the distribution of the SABG primary prevention set-aside funding and State funding allocated to prevention. The formula was adopted by DAODAS in July 2013 and went into effect with state Fiscal Year 2014 (FY14). The formula was updated in FY20.</a:t>
            </a:r>
          </a:p>
          <a:p>
            <a:r>
              <a:rPr lang="en-US" sz="1600" dirty="0"/>
              <a:t>The adopted allocation method was developed by DAODAS with input from BHSA to achieve a base funding amount for each county, along with a population-adjusted figure to ensure that prevention services are provided equitably across the state. </a:t>
            </a:r>
          </a:p>
          <a:p>
            <a:r>
              <a:rPr lang="en-US" sz="1600" b="1" i="1" dirty="0">
                <a:solidFill>
                  <a:schemeClr val="tx1"/>
                </a:solidFill>
              </a:rPr>
              <a:t>The state will provide SABG primary prevention set-aside dollars and State funds allocated to prevention solely based on the funding formula that can be replicated and articulated across all county authorities. </a:t>
            </a:r>
          </a:p>
        </p:txBody>
      </p:sp>
      <p:sp>
        <p:nvSpPr>
          <p:cNvPr id="3" name="Date Placeholder 2"/>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60</a:t>
            </a:fld>
            <a:endParaRPr lang="en-US" dirty="0"/>
          </a:p>
        </p:txBody>
      </p:sp>
    </p:spTree>
    <p:extLst>
      <p:ext uri="{BB962C8B-B14F-4D97-AF65-F5344CB8AC3E}">
        <p14:creationId xmlns:p14="http://schemas.microsoft.com/office/powerpoint/2010/main" val="1403847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025" y="810322"/>
            <a:ext cx="8541834" cy="5478966"/>
          </a:xfrm>
        </p:spPr>
        <p:txBody>
          <a:bodyPr/>
          <a:lstStyle/>
          <a:p>
            <a:pPr algn="ctr"/>
            <a:r>
              <a:rPr lang="en-US" b="1" dirty="0"/>
              <a:t>SAPT BG Primary Prevention Set Aside Formula</a:t>
            </a:r>
          </a:p>
          <a:p>
            <a:r>
              <a:rPr lang="en-US" sz="1600" b="1" dirty="0"/>
              <a:t>FY14 Formula </a:t>
            </a:r>
            <a:endParaRPr lang="en-US" sz="1600" dirty="0"/>
          </a:p>
          <a:p>
            <a:r>
              <a:rPr lang="en-US" sz="1600" dirty="0"/>
              <a:t>1. The “floor” was $40,000 for each county authority. </a:t>
            </a:r>
          </a:p>
          <a:p>
            <a:r>
              <a:rPr lang="en-US" sz="1600" dirty="0"/>
              <a:t>2. County authorities that serve more than one county receive a “bump” of $10,000 per county. </a:t>
            </a:r>
          </a:p>
          <a:p>
            <a:r>
              <a:rPr lang="en-US" sz="1600" dirty="0"/>
              <a:t>3. Population adjustments range from $4,856 to $158,039. </a:t>
            </a:r>
          </a:p>
          <a:p>
            <a:r>
              <a:rPr lang="en-US" sz="1600" dirty="0"/>
              <a:t>4. Additional funds – which will be used for performance bonuses in future years –were allocated proportionally in FY14 to minimize the impact to agencies that lost 10% or more of county prevention funding. </a:t>
            </a:r>
          </a:p>
          <a:p>
            <a:r>
              <a:rPr lang="en-US" sz="1600" b="1" dirty="0"/>
              <a:t>FY20 Formula </a:t>
            </a:r>
            <a:endParaRPr lang="en-US" sz="1600" dirty="0"/>
          </a:p>
          <a:p>
            <a:r>
              <a:rPr lang="en-US" sz="1600" dirty="0"/>
              <a:t>1. The “floor” (base) will be </a:t>
            </a:r>
            <a:r>
              <a:rPr lang="en-US" sz="1600" b="1" dirty="0">
                <a:solidFill>
                  <a:schemeClr val="tx1"/>
                </a:solidFill>
              </a:rPr>
              <a:t>$60,000 </a:t>
            </a:r>
            <a:r>
              <a:rPr lang="en-US" sz="1600" dirty="0">
                <a:solidFill>
                  <a:schemeClr val="tx1"/>
                </a:solidFill>
              </a:rPr>
              <a:t>for each county authority. </a:t>
            </a:r>
          </a:p>
          <a:p>
            <a:r>
              <a:rPr lang="en-US" sz="1600" dirty="0">
                <a:solidFill>
                  <a:schemeClr val="tx1"/>
                </a:solidFill>
              </a:rPr>
              <a:t>2. County authorities that serve more than one county receive an additional </a:t>
            </a:r>
            <a:r>
              <a:rPr lang="en-US" sz="1600" b="1" dirty="0">
                <a:solidFill>
                  <a:schemeClr val="tx1"/>
                </a:solidFill>
              </a:rPr>
              <a:t>$15,000 per county</a:t>
            </a:r>
            <a:r>
              <a:rPr lang="en-US" sz="1600" dirty="0">
                <a:solidFill>
                  <a:schemeClr val="tx1"/>
                </a:solidFill>
              </a:rPr>
              <a:t>. </a:t>
            </a:r>
          </a:p>
          <a:p>
            <a:r>
              <a:rPr lang="en-US" sz="1600" dirty="0">
                <a:solidFill>
                  <a:schemeClr val="tx1"/>
                </a:solidFill>
              </a:rPr>
              <a:t>3. Revised population-based estimates for July 1, 2018, were set by the U.S. Census Bureau on April 18, 2019. The percentages did not change from Fiscal Year 2013. These range from 0.42% to 13.98%. The funding range changed from </a:t>
            </a:r>
            <a:r>
              <a:rPr lang="en-US" sz="1600" b="1" dirty="0">
                <a:solidFill>
                  <a:schemeClr val="tx1"/>
                </a:solidFill>
              </a:rPr>
              <a:t>$6,300 to $209,700 </a:t>
            </a:r>
            <a:r>
              <a:rPr lang="en-US" sz="1600" dirty="0">
                <a:solidFill>
                  <a:schemeClr val="tx1"/>
                </a:solidFill>
              </a:rPr>
              <a:t>due to an increase in the funding allotted to this part of the funding formula and the population estimates. (</a:t>
            </a:r>
            <a:r>
              <a:rPr lang="en-US" sz="1600" u="sng" dirty="0">
                <a:solidFill>
                  <a:schemeClr val="tx1"/>
                </a:solidFill>
              </a:rPr>
              <a:t>https://www.census.gov/quickfacts/fact/table/US/PST045218</a:t>
            </a:r>
            <a:r>
              <a:rPr lang="en-US" sz="1600" dirty="0">
                <a:solidFill>
                  <a:schemeClr val="tx1"/>
                </a:solidFill>
              </a:rPr>
              <a:t>) </a:t>
            </a:r>
            <a:r>
              <a:rPr lang="en-US" sz="1600" b="1" dirty="0">
                <a:solidFill>
                  <a:schemeClr val="tx1"/>
                </a:solidFill>
              </a:rPr>
              <a:t>At a minimum, population adjustments will be revised every five years. </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61</a:t>
            </a:fld>
            <a:endParaRPr lang="en-US" dirty="0"/>
          </a:p>
        </p:txBody>
      </p:sp>
    </p:spTree>
    <p:extLst>
      <p:ext uri="{BB962C8B-B14F-4D97-AF65-F5344CB8AC3E}">
        <p14:creationId xmlns:p14="http://schemas.microsoft.com/office/powerpoint/2010/main" val="372370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7629" y="884663"/>
            <a:ext cx="8422888" cy="5300547"/>
          </a:xfrm>
        </p:spPr>
        <p:txBody>
          <a:bodyPr/>
          <a:lstStyle/>
          <a:p>
            <a:pPr algn="ctr"/>
            <a:r>
              <a:rPr lang="en-US" b="1" dirty="0"/>
              <a:t>SAPT BG Primary Prevention Set Aside Formula</a:t>
            </a:r>
          </a:p>
          <a:p>
            <a:r>
              <a:rPr lang="en-US" sz="1600" b="1" dirty="0"/>
              <a:t>Central Tenets </a:t>
            </a:r>
            <a:endParaRPr lang="en-US" sz="1600" dirty="0"/>
          </a:p>
          <a:p>
            <a:r>
              <a:rPr lang="en-US" sz="1600" dirty="0"/>
              <a:t>Certain statewide or state-level commitments are funded “off the top.” This did not change from the previous formula. These include: </a:t>
            </a:r>
          </a:p>
          <a:p>
            <a:r>
              <a:rPr lang="en-US" sz="1600" dirty="0"/>
              <a:t>1. Alcohol Enforcement Teams, which are funded at $35,000, $40,000, or $50,000, based on the population of the judicial circuit (divided into three tiers); and </a:t>
            </a:r>
          </a:p>
          <a:p>
            <a:r>
              <a:rPr lang="en-US" sz="1600" dirty="0">
                <a:solidFill>
                  <a:schemeClr val="tx1"/>
                </a:solidFill>
              </a:rPr>
              <a:t>2. DAODAS prevention-related contracts, operations, provision of prevention materials statewide (such as PREP materials), and personnel. </a:t>
            </a:r>
          </a:p>
          <a:p>
            <a:r>
              <a:rPr lang="en-US" sz="1600" dirty="0">
                <a:solidFill>
                  <a:schemeClr val="tx1"/>
                </a:solidFill>
              </a:rPr>
              <a:t>In addition, state base prevention funding has been reallocated, and each county authority will receive $1,800 per county in base funding. (Slight increase from $1,500 per county from previous year-due to final adjustment of formula) </a:t>
            </a:r>
          </a:p>
          <a:p>
            <a:r>
              <a:rPr lang="en-US" sz="1600" dirty="0">
                <a:solidFill>
                  <a:schemeClr val="tx1"/>
                </a:solidFill>
              </a:rPr>
              <a:t>In future years, county authorities may request supply/material and training costs in their submitted County Plans, and DAODAS will consider one-time funding for these items if funds are available to allocate and spend from a previous SABG award. Funding requests related to personnel will not be considered unless new federal or state resources are made available to DAODAS. If there are increases to the federal SABG award in the future, DAODAS will make adjustments to allocated amounts based on the elements set forth in the funding formula</a:t>
            </a:r>
            <a:r>
              <a:rPr lang="en-US" sz="1600" b="1" dirty="0">
                <a:solidFill>
                  <a:srgbClr val="FF0000"/>
                </a:solidFill>
              </a:rPr>
              <a:t>. </a:t>
            </a:r>
          </a:p>
        </p:txBody>
      </p:sp>
      <p:sp>
        <p:nvSpPr>
          <p:cNvPr id="3" name="Date Placeholder 2"/>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62</a:t>
            </a:fld>
            <a:endParaRPr lang="en-US" dirty="0"/>
          </a:p>
        </p:txBody>
      </p:sp>
    </p:spTree>
    <p:extLst>
      <p:ext uri="{BB962C8B-B14F-4D97-AF65-F5344CB8AC3E}">
        <p14:creationId xmlns:p14="http://schemas.microsoft.com/office/powerpoint/2010/main" val="3967005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1719B83-B83E-41F8-BC71-5EED96FBB826}"/>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DB8FA6AE-D468-464F-9B79-C4FDCCF8D8A8}"/>
              </a:ext>
            </a:extLst>
          </p:cNvPr>
          <p:cNvSpPr>
            <a:spLocks noGrp="1"/>
          </p:cNvSpPr>
          <p:nvPr>
            <p:ph type="sldNum" sz="quarter" idx="4"/>
          </p:nvPr>
        </p:nvSpPr>
        <p:spPr/>
        <p:txBody>
          <a:bodyPr/>
          <a:lstStyle/>
          <a:p>
            <a:fld id="{A339896C-E2EF-470F-BA91-85D676E592B3}" type="slidenum">
              <a:rPr lang="en-US" smtClean="0"/>
              <a:t>63</a:t>
            </a:fld>
            <a:endParaRPr lang="en-US" dirty="0"/>
          </a:p>
        </p:txBody>
      </p:sp>
      <p:sp>
        <p:nvSpPr>
          <p:cNvPr id="5" name="Rectangle 4">
            <a:extLst>
              <a:ext uri="{FF2B5EF4-FFF2-40B4-BE49-F238E27FC236}">
                <a16:creationId xmlns:a16="http://schemas.microsoft.com/office/drawing/2014/main" id="{209ED3CF-5CCF-4731-B545-92D20D17ED2D}"/>
              </a:ext>
            </a:extLst>
          </p:cNvPr>
          <p:cNvSpPr/>
          <p:nvPr/>
        </p:nvSpPr>
        <p:spPr>
          <a:xfrm>
            <a:off x="2787982" y="3136612"/>
            <a:ext cx="3755131" cy="584775"/>
          </a:xfrm>
          <a:prstGeom prst="rect">
            <a:avLst/>
          </a:prstGeom>
        </p:spPr>
        <p:txBody>
          <a:bodyPr wrap="none">
            <a:spAutoFit/>
          </a:bodyPr>
          <a:lstStyle/>
          <a:p>
            <a:r>
              <a:rPr lang="en-US" sz="3200" b="1" dirty="0"/>
              <a:t>FY 22 Data Reporting</a:t>
            </a:r>
          </a:p>
        </p:txBody>
      </p:sp>
    </p:spTree>
    <p:extLst>
      <p:ext uri="{BB962C8B-B14F-4D97-AF65-F5344CB8AC3E}">
        <p14:creationId xmlns:p14="http://schemas.microsoft.com/office/powerpoint/2010/main" val="1729629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F79167-98C7-4E62-A3B0-06FA232D25AC}"/>
              </a:ext>
            </a:extLst>
          </p:cNvPr>
          <p:cNvSpPr>
            <a:spLocks noGrp="1"/>
          </p:cNvSpPr>
          <p:nvPr>
            <p:ph idx="1"/>
          </p:nvPr>
        </p:nvSpPr>
        <p:spPr>
          <a:xfrm>
            <a:off x="314632" y="771525"/>
            <a:ext cx="8622890" cy="5688261"/>
          </a:xfrm>
        </p:spPr>
        <p:txBody>
          <a:bodyPr/>
          <a:lstStyle/>
          <a:p>
            <a:pPr algn="ctr"/>
            <a:r>
              <a:rPr lang="en-US" b="1" dirty="0"/>
              <a:t>FY 22 Reporting</a:t>
            </a:r>
          </a:p>
          <a:p>
            <a:r>
              <a:rPr lang="en-US" dirty="0"/>
              <a:t>DAODAS is working with State Procurement-final stages to issue a contract for selected vendor for new Grants Management System.</a:t>
            </a:r>
          </a:p>
          <a:p>
            <a:r>
              <a:rPr lang="en-US" dirty="0"/>
              <a:t>Contract amendments have been issued to </a:t>
            </a:r>
            <a:r>
              <a:rPr lang="en-US" dirty="0" err="1"/>
              <a:t>Mosaix</a:t>
            </a:r>
            <a:r>
              <a:rPr lang="en-US" dirty="0"/>
              <a:t> and PIRE to continue with current reporting systems for up to 6 months (end of calendar year).</a:t>
            </a:r>
          </a:p>
          <a:p>
            <a:r>
              <a:rPr lang="en-US" dirty="0"/>
              <a:t>Once contract is in place, timeline for development, training and implementation of GMS will be provided.</a:t>
            </a:r>
          </a:p>
          <a:p>
            <a:r>
              <a:rPr lang="en-US" dirty="0"/>
              <a:t> DAODAS has been working with the BHSA Prevention Committee to improve the data collection efforts to include discussion of service codes, definitions/guidance for field and use of current and future reporting system. </a:t>
            </a:r>
          </a:p>
          <a:p>
            <a:r>
              <a:rPr lang="en-US" dirty="0"/>
              <a:t>Additional instructions for FY22 set-up will be forthcoming. Updated guidance documents will also be forthcoming. Please keep track of services/time for month of July outside of system. </a:t>
            </a:r>
          </a:p>
          <a:p>
            <a:r>
              <a:rPr lang="en-US" dirty="0"/>
              <a:t>Service Code list will be updated next week. </a:t>
            </a:r>
          </a:p>
          <a:p>
            <a:r>
              <a:rPr lang="en-US" dirty="0"/>
              <a:t>System set-up and data entry for July and August will be due 8</a:t>
            </a:r>
            <a:r>
              <a:rPr lang="en-US" baseline="30000" dirty="0"/>
              <a:t>th</a:t>
            </a:r>
            <a:r>
              <a:rPr lang="en-US" dirty="0"/>
              <a:t> working day of September.</a:t>
            </a:r>
          </a:p>
        </p:txBody>
      </p:sp>
      <p:sp>
        <p:nvSpPr>
          <p:cNvPr id="3" name="Date Placeholder 2">
            <a:extLst>
              <a:ext uri="{FF2B5EF4-FFF2-40B4-BE49-F238E27FC236}">
                <a16:creationId xmlns:a16="http://schemas.microsoft.com/office/drawing/2014/main" id="{671D8499-BEF5-4E64-8D10-64F21B32D9D2}"/>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45EBE69A-4311-4383-89B2-7266E9775F18}"/>
              </a:ext>
            </a:extLst>
          </p:cNvPr>
          <p:cNvSpPr>
            <a:spLocks noGrp="1"/>
          </p:cNvSpPr>
          <p:nvPr>
            <p:ph type="sldNum" sz="quarter" idx="4"/>
          </p:nvPr>
        </p:nvSpPr>
        <p:spPr/>
        <p:txBody>
          <a:bodyPr/>
          <a:lstStyle/>
          <a:p>
            <a:fld id="{A339896C-E2EF-470F-BA91-85D676E592B3}" type="slidenum">
              <a:rPr lang="en-US" smtClean="0"/>
              <a:t>64</a:t>
            </a:fld>
            <a:endParaRPr lang="en-US" dirty="0"/>
          </a:p>
        </p:txBody>
      </p:sp>
    </p:spTree>
    <p:extLst>
      <p:ext uri="{BB962C8B-B14F-4D97-AF65-F5344CB8AC3E}">
        <p14:creationId xmlns:p14="http://schemas.microsoft.com/office/powerpoint/2010/main" val="1338542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468" y="896158"/>
            <a:ext cx="8598935" cy="5451376"/>
          </a:xfrm>
        </p:spPr>
        <p:txBody>
          <a:bodyPr/>
          <a:lstStyle/>
          <a:p>
            <a:pPr algn="ctr"/>
            <a:r>
              <a:rPr lang="en-US" b="1" dirty="0"/>
              <a:t>FY 22 Reporting</a:t>
            </a:r>
          </a:p>
          <a:p>
            <a:r>
              <a:rPr lang="en-US" b="1" dirty="0"/>
              <a:t>Prevention data is due on the 8</a:t>
            </a:r>
            <a:r>
              <a:rPr lang="en-US" b="1" baseline="30000" dirty="0"/>
              <a:t>th</a:t>
            </a:r>
            <a:r>
              <a:rPr lang="en-US" b="1" dirty="0"/>
              <a:t> working day of the month for the previous month’s services</a:t>
            </a:r>
          </a:p>
          <a:p>
            <a:pPr lvl="1"/>
            <a:r>
              <a:rPr lang="en-US" sz="2000" dirty="0"/>
              <a:t>Minimum standards for accuracy of monthly data entered into the IMPACT system are as follows:</a:t>
            </a:r>
          </a:p>
          <a:p>
            <a:pPr lvl="2"/>
            <a:r>
              <a:rPr lang="en-US" sz="2000" dirty="0"/>
              <a:t>accurate use of prevention service codes provided by DAODAS;</a:t>
            </a:r>
          </a:p>
          <a:p>
            <a:pPr lvl="2"/>
            <a:r>
              <a:rPr lang="en-US" sz="2000" dirty="0"/>
              <a:t>correct application of service codes and categories (direct vs. indirect, single vs. recurring services, service hours vs. administrative hours, etc.);</a:t>
            </a:r>
          </a:p>
          <a:p>
            <a:pPr lvl="2"/>
            <a:r>
              <a:rPr lang="en-US" sz="2000" dirty="0"/>
              <a:t>required monthly documentation of service hours for any organizational member or volunteer who is providing prevention services;</a:t>
            </a:r>
          </a:p>
          <a:p>
            <a:pPr lvl="2"/>
            <a:r>
              <a:rPr lang="en-US" sz="2000" dirty="0"/>
              <a:t>six-month benchmarks shall be entered for all process objectives no later than the eighth working day of January;</a:t>
            </a:r>
          </a:p>
          <a:p>
            <a:pPr lvl="2"/>
            <a:r>
              <a:rPr lang="en-US" sz="2000" dirty="0"/>
              <a:t>year-end benchmarks shall be entered for all process and outcome objectives no later than the eighth working day of July; and</a:t>
            </a:r>
          </a:p>
          <a:p>
            <a:pPr lvl="2"/>
            <a:r>
              <a:rPr lang="en-US" sz="2000" dirty="0"/>
              <a:t>agency shall appropriately document funding and report to ensure compliance.</a:t>
            </a:r>
          </a:p>
        </p:txBody>
      </p:sp>
      <p:sp>
        <p:nvSpPr>
          <p:cNvPr id="3" name="Date Placeholder 2"/>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65</a:t>
            </a:fld>
            <a:endParaRPr lang="en-US" dirty="0"/>
          </a:p>
        </p:txBody>
      </p:sp>
    </p:spTree>
    <p:extLst>
      <p:ext uri="{BB962C8B-B14F-4D97-AF65-F5344CB8AC3E}">
        <p14:creationId xmlns:p14="http://schemas.microsoft.com/office/powerpoint/2010/main" val="1982304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914400" y="6459786"/>
            <a:ext cx="1854203" cy="365125"/>
          </a:xfrm>
          <a:prstGeom prst="rect">
            <a:avLst/>
          </a:prstGeom>
        </p:spPr>
        <p:txBody>
          <a:bodyPr/>
          <a:lstStyle/>
          <a:p>
            <a:fld id="{683E9227-0124-4EE2-9D7B-E041D65AD1D1}" type="datetime1">
              <a:rPr lang="en-US" smtClean="0"/>
              <a:t>8/11/2021</a:t>
            </a:fld>
            <a:endParaRPr lang="en-US" dirty="0"/>
          </a:p>
        </p:txBody>
      </p:sp>
      <p:sp>
        <p:nvSpPr>
          <p:cNvPr id="5" name="Slide Number Placeholder 4"/>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66</a:t>
            </a:fld>
            <a:endParaRPr lang="en-US" dirty="0"/>
          </a:p>
        </p:txBody>
      </p:sp>
      <p:sp>
        <p:nvSpPr>
          <p:cNvPr id="2" name="Title 1"/>
          <p:cNvSpPr>
            <a:spLocks noGrp="1"/>
          </p:cNvSpPr>
          <p:nvPr>
            <p:ph type="ctrTitle" idx="4294967295"/>
          </p:nvPr>
        </p:nvSpPr>
        <p:spPr>
          <a:xfrm>
            <a:off x="428625" y="3078163"/>
            <a:ext cx="8286749" cy="1549400"/>
          </a:xfrm>
          <a:prstGeom prst="rect">
            <a:avLst/>
          </a:prstGeom>
        </p:spPr>
        <p:txBody>
          <a:bodyPr anchor="ctr" anchorCtr="0">
            <a:normAutofit/>
          </a:bodyPr>
          <a:lstStyle/>
          <a:p>
            <a:pPr algn="ctr"/>
            <a:r>
              <a:rPr lang="en-US" sz="4000" b="1" dirty="0">
                <a:solidFill>
                  <a:srgbClr val="00838B"/>
                </a:solidFill>
              </a:rPr>
              <a:t>Questions?</a:t>
            </a:r>
          </a:p>
        </p:txBody>
      </p:sp>
      <p:cxnSp>
        <p:nvCxnSpPr>
          <p:cNvPr id="6" name="Straight Connector 5"/>
          <p:cNvCxnSpPr/>
          <p:nvPr/>
        </p:nvCxnSpPr>
        <p:spPr>
          <a:xfrm>
            <a:off x="428625" y="3077948"/>
            <a:ext cx="828675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8625" y="4627856"/>
            <a:ext cx="828675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2102906" y="1024537"/>
            <a:ext cx="4938188" cy="1630823"/>
          </a:xfrm>
          <a:prstGeom prst="rect">
            <a:avLst/>
          </a:prstGeom>
        </p:spPr>
      </p:pic>
    </p:spTree>
    <p:extLst>
      <p:ext uri="{BB962C8B-B14F-4D97-AF65-F5344CB8AC3E}">
        <p14:creationId xmlns:p14="http://schemas.microsoft.com/office/powerpoint/2010/main" val="3392888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5369" y="1352978"/>
            <a:ext cx="7693262" cy="2222899"/>
            <a:chOff x="244245" y="2753517"/>
            <a:chExt cx="7693262" cy="2222899"/>
          </a:xfrm>
        </p:grpSpPr>
        <p:pic>
          <p:nvPicPr>
            <p:cNvPr id="11" name="Picture 10"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7" name="Picture 6"/>
            <p:cNvPicPr>
              <a:picLocks noChangeAspect="1"/>
            </p:cNvPicPr>
            <p:nvPr/>
          </p:nvPicPr>
          <p:blipFill>
            <a:blip r:embed="rId4"/>
            <a:stretch>
              <a:fillRect/>
            </a:stretch>
          </p:blipFill>
          <p:spPr>
            <a:xfrm>
              <a:off x="2512882" y="2969234"/>
              <a:ext cx="5424625" cy="1791467"/>
            </a:xfrm>
            <a:prstGeom prst="rect">
              <a:avLst/>
            </a:prstGeom>
          </p:spPr>
        </p:pic>
      </p:grpSp>
      <p:sp>
        <p:nvSpPr>
          <p:cNvPr id="4" name="TextBox 3"/>
          <p:cNvSpPr txBox="1"/>
          <p:nvPr/>
        </p:nvSpPr>
        <p:spPr>
          <a:xfrm>
            <a:off x="685800" y="4271058"/>
            <a:ext cx="7772400" cy="1107996"/>
          </a:xfrm>
          <a:prstGeom prst="rect">
            <a:avLst/>
          </a:prstGeom>
          <a:noFill/>
        </p:spPr>
        <p:txBody>
          <a:bodyPr wrap="square" rtlCol="0">
            <a:spAutoFit/>
          </a:bodyPr>
          <a:lstStyle/>
          <a:p>
            <a:pPr algn="ctr"/>
            <a:r>
              <a:rPr lang="en-US" sz="2200" b="1" dirty="0">
                <a:solidFill>
                  <a:srgbClr val="00838B"/>
                </a:solidFill>
              </a:rPr>
              <a:t>1801 Main Street, 4th Floor • Columbia, South Carolina  29201</a:t>
            </a:r>
          </a:p>
          <a:p>
            <a:pPr algn="ctr"/>
            <a:r>
              <a:rPr lang="en-US" sz="2200" b="1" dirty="0">
                <a:solidFill>
                  <a:srgbClr val="00838B"/>
                </a:solidFill>
              </a:rPr>
              <a:t>telephone: 803-896-5555 • fax: 803-896-5558</a:t>
            </a:r>
          </a:p>
          <a:p>
            <a:pPr algn="ctr"/>
            <a:r>
              <a:rPr lang="en-US" sz="2200" b="1" dirty="0">
                <a:solidFill>
                  <a:srgbClr val="00838B"/>
                </a:solidFill>
              </a:rPr>
              <a:t>www.daodas.sc.gov</a:t>
            </a:r>
          </a:p>
        </p:txBody>
      </p:sp>
      <p:cxnSp>
        <p:nvCxnSpPr>
          <p:cNvPr id="12" name="Straight Connector 11"/>
          <p:cNvCxnSpPr/>
          <p:nvPr/>
        </p:nvCxnSpPr>
        <p:spPr>
          <a:xfrm>
            <a:off x="800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0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
          </p:nvPr>
        </p:nvSpPr>
        <p:spPr>
          <a:xfrm>
            <a:off x="914400" y="6459786"/>
            <a:ext cx="1854203" cy="365125"/>
          </a:xfrm>
          <a:prstGeom prst="rect">
            <a:avLst/>
          </a:prstGeom>
        </p:spPr>
        <p:txBody>
          <a:bodyPr/>
          <a:lstStyle/>
          <a:p>
            <a:fld id="{04851974-E707-44C1-8551-48E736F38286}" type="datetime1">
              <a:rPr lang="en-US" smtClean="0"/>
              <a:t>8/11/2021</a:t>
            </a:fld>
            <a:endParaRPr lang="en-US" dirty="0"/>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67</a:t>
            </a:fld>
            <a:endParaRPr lang="en-US" dirty="0"/>
          </a:p>
        </p:txBody>
      </p:sp>
    </p:spTree>
    <p:extLst>
      <p:ext uri="{BB962C8B-B14F-4D97-AF65-F5344CB8AC3E}">
        <p14:creationId xmlns:p14="http://schemas.microsoft.com/office/powerpoint/2010/main" val="97039090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0BD990-B518-407F-ABED-A7B2153D79FD}"/>
              </a:ext>
            </a:extLst>
          </p:cNvPr>
          <p:cNvSpPr>
            <a:spLocks noGrp="1"/>
          </p:cNvSpPr>
          <p:nvPr>
            <p:ph idx="1"/>
          </p:nvPr>
        </p:nvSpPr>
        <p:spPr>
          <a:xfrm>
            <a:off x="245807" y="1468305"/>
            <a:ext cx="8622890" cy="4873499"/>
          </a:xfrm>
        </p:spPr>
        <p:txBody>
          <a:bodyPr/>
          <a:lstStyle/>
          <a:p>
            <a:r>
              <a:rPr lang="en-US" dirty="0"/>
              <a:t> Test Link: </a:t>
            </a:r>
            <a:r>
              <a:rPr lang="en-US" dirty="0">
                <a:hlinkClick r:id="rId2"/>
              </a:rPr>
              <a:t>https://www.classroomclipboard.com/830067/Test/C3C50C36-48CC-4FE8-9343-B1A289F34409</a:t>
            </a:r>
            <a:endParaRPr lang="en-US" dirty="0"/>
          </a:p>
          <a:p>
            <a:r>
              <a:rPr lang="en-US" dirty="0"/>
              <a:t> The test can be taken </a:t>
            </a:r>
            <a:r>
              <a:rPr lang="en-US" b="1" dirty="0"/>
              <a:t>online using link above and code (FEFAHFF). </a:t>
            </a:r>
            <a:r>
              <a:rPr lang="en-US" dirty="0"/>
              <a:t>The participant has </a:t>
            </a:r>
            <a:r>
              <a:rPr lang="en-US" b="1" dirty="0"/>
              <a:t>30 minutes to complete the test</a:t>
            </a:r>
            <a:r>
              <a:rPr lang="en-US" dirty="0"/>
              <a:t>. The test is saved in the DAODAS account. </a:t>
            </a:r>
          </a:p>
          <a:p>
            <a:r>
              <a:rPr lang="en-US" dirty="0"/>
              <a:t>At the conclusion of the course, please send the following information for us to email you the scores and test results back: </a:t>
            </a:r>
          </a:p>
          <a:p>
            <a:pPr lvl="1"/>
            <a:r>
              <a:rPr lang="en-US" dirty="0"/>
              <a:t>first and last name of the participant (we need to know the exact name they register with to take the test) and the date of the training. </a:t>
            </a:r>
          </a:p>
          <a:p>
            <a:pPr lvl="1"/>
            <a:r>
              <a:rPr lang="en-US" dirty="0"/>
              <a:t>Email that information to: DAODAS - STEP Program email: daodas.stepprogram@daodas.sc.gov</a:t>
            </a:r>
          </a:p>
          <a:p>
            <a:r>
              <a:rPr lang="en-US" b="1" dirty="0"/>
              <a:t>All paperwork will also need to be submitted to DAODAS in a timely manner for certification cards to be mailed out.</a:t>
            </a:r>
          </a:p>
          <a:p>
            <a:r>
              <a:rPr lang="en-US" b="1" dirty="0"/>
              <a:t>Please ensure paperwork is legible</a:t>
            </a:r>
            <a:r>
              <a:rPr lang="en-US" dirty="0"/>
              <a:t>.</a:t>
            </a:r>
          </a:p>
          <a:p>
            <a:endParaRPr lang="en-US" dirty="0"/>
          </a:p>
        </p:txBody>
      </p:sp>
      <p:sp>
        <p:nvSpPr>
          <p:cNvPr id="3" name="Date Placeholder 2">
            <a:extLst>
              <a:ext uri="{FF2B5EF4-FFF2-40B4-BE49-F238E27FC236}">
                <a16:creationId xmlns:a16="http://schemas.microsoft.com/office/drawing/2014/main" id="{45377404-DC13-4143-B66F-35576A987B9D}"/>
              </a:ext>
            </a:extLst>
          </p:cNvPr>
          <p:cNvSpPr>
            <a:spLocks noGrp="1"/>
          </p:cNvSpPr>
          <p:nvPr>
            <p:ph type="dt" sz="half" idx="2"/>
          </p:nvPr>
        </p:nvSpPr>
        <p:spPr/>
        <p:txBody>
          <a:bodyPr/>
          <a:lstStyle/>
          <a:p>
            <a:fld id="{63CB888A-206F-45AF-950E-B021DFB8B450}" type="datetime1">
              <a:rPr lang="en-US" smtClean="0"/>
              <a:t>8/11/2021</a:t>
            </a:fld>
            <a:endParaRPr lang="en-US" dirty="0"/>
          </a:p>
        </p:txBody>
      </p:sp>
      <p:sp>
        <p:nvSpPr>
          <p:cNvPr id="6" name="Rectangle 5">
            <a:extLst>
              <a:ext uri="{FF2B5EF4-FFF2-40B4-BE49-F238E27FC236}">
                <a16:creationId xmlns:a16="http://schemas.microsoft.com/office/drawing/2014/main" id="{9AC8EF65-5DE5-4296-A3BD-3854B172734E}"/>
              </a:ext>
            </a:extLst>
          </p:cNvPr>
          <p:cNvSpPr/>
          <p:nvPr/>
        </p:nvSpPr>
        <p:spPr>
          <a:xfrm>
            <a:off x="395033" y="871915"/>
            <a:ext cx="2471382" cy="507831"/>
          </a:xfrm>
          <a:prstGeom prst="rect">
            <a:avLst/>
          </a:prstGeom>
        </p:spPr>
        <p:txBody>
          <a:bodyPr wrap="none">
            <a:spAutoFit/>
          </a:bodyPr>
          <a:lstStyle/>
          <a:p>
            <a:r>
              <a:rPr lang="en-US" sz="2700" dirty="0">
                <a:solidFill>
                  <a:srgbClr val="00838B"/>
                </a:solidFill>
              </a:rPr>
              <a:t>PREP Reminders</a:t>
            </a:r>
          </a:p>
        </p:txBody>
      </p:sp>
      <p:cxnSp>
        <p:nvCxnSpPr>
          <p:cNvPr id="7" name="Straight Connector 6">
            <a:extLst>
              <a:ext uri="{FF2B5EF4-FFF2-40B4-BE49-F238E27FC236}">
                <a16:creationId xmlns:a16="http://schemas.microsoft.com/office/drawing/2014/main" id="{7753A97F-AD76-492B-B7DD-E87306C6BF5F}"/>
              </a:ext>
            </a:extLst>
          </p:cNvPr>
          <p:cNvCxnSpPr/>
          <p:nvPr/>
        </p:nvCxnSpPr>
        <p:spPr>
          <a:xfrm>
            <a:off x="601510" y="1424025"/>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63D91E4-4250-401E-ACE3-0D1FD6901575}"/>
              </a:ext>
            </a:extLst>
          </p:cNvPr>
          <p:cNvPicPr>
            <a:picLocks noChangeAspect="1"/>
          </p:cNvPicPr>
          <p:nvPr/>
        </p:nvPicPr>
        <p:blipFill>
          <a:blip r:embed="rId3"/>
          <a:stretch>
            <a:fillRect/>
          </a:stretch>
        </p:blipFill>
        <p:spPr>
          <a:xfrm>
            <a:off x="7777935" y="739610"/>
            <a:ext cx="951059" cy="640136"/>
          </a:xfrm>
          <a:prstGeom prst="rect">
            <a:avLst/>
          </a:prstGeom>
        </p:spPr>
      </p:pic>
    </p:spTree>
    <p:extLst>
      <p:ext uri="{BB962C8B-B14F-4D97-AF65-F5344CB8AC3E}">
        <p14:creationId xmlns:p14="http://schemas.microsoft.com/office/powerpoint/2010/main" val="29958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5DAD9-5DBF-4E5E-AB18-7A1FEA6F57D2}"/>
              </a:ext>
            </a:extLst>
          </p:cNvPr>
          <p:cNvSpPr>
            <a:spLocks noGrp="1"/>
          </p:cNvSpPr>
          <p:nvPr>
            <p:ph idx="1"/>
          </p:nvPr>
        </p:nvSpPr>
        <p:spPr>
          <a:xfrm>
            <a:off x="353961" y="953729"/>
            <a:ext cx="8436078" cy="5338916"/>
          </a:xfrm>
        </p:spPr>
        <p:txBody>
          <a:bodyPr/>
          <a:lstStyle/>
          <a:p>
            <a:r>
              <a:rPr lang="en-US" b="1" dirty="0"/>
              <a:t>SYNAR Coverage Study</a:t>
            </a:r>
          </a:p>
          <a:p>
            <a:r>
              <a:rPr lang="en-US" dirty="0"/>
              <a:t>The DAODAS prevention team concluded the </a:t>
            </a:r>
            <a:r>
              <a:rPr lang="en-US" dirty="0" err="1"/>
              <a:t>Synar</a:t>
            </a:r>
            <a:r>
              <a:rPr lang="en-US" dirty="0"/>
              <a:t> Coverage Study on July 16, 2021. The DAODAS prevention team identified 151 tobacco retail outlets and </a:t>
            </a:r>
            <a:r>
              <a:rPr lang="en-US" b="1" dirty="0"/>
              <a:t>matched 136 outlets </a:t>
            </a:r>
            <a:r>
              <a:rPr lang="en-US" dirty="0"/>
              <a:t>to the </a:t>
            </a:r>
            <a:r>
              <a:rPr lang="en-US" dirty="0" err="1"/>
              <a:t>Synar</a:t>
            </a:r>
            <a:r>
              <a:rPr lang="en-US" dirty="0"/>
              <a:t> Study list frame, which equates to a </a:t>
            </a:r>
            <a:r>
              <a:rPr lang="en-US" b="1" dirty="0"/>
              <a:t>coverage rate of 90.07%.</a:t>
            </a:r>
            <a:r>
              <a:rPr lang="en-US" dirty="0"/>
              <a:t>  </a:t>
            </a:r>
          </a:p>
          <a:p>
            <a:r>
              <a:rPr lang="en-US" dirty="0"/>
              <a:t>The findings of the 2021 </a:t>
            </a:r>
            <a:r>
              <a:rPr lang="en-US" dirty="0" err="1"/>
              <a:t>Synar</a:t>
            </a:r>
            <a:r>
              <a:rPr lang="en-US" dirty="0"/>
              <a:t> Coverage Study indicate that the SC </a:t>
            </a:r>
            <a:r>
              <a:rPr lang="en-US" dirty="0" err="1"/>
              <a:t>Synar</a:t>
            </a:r>
            <a:r>
              <a:rPr lang="en-US" dirty="0"/>
              <a:t> list frame’s accuracy increased by 4% since the 2018 </a:t>
            </a:r>
            <a:r>
              <a:rPr lang="en-US" dirty="0" err="1"/>
              <a:t>Synar</a:t>
            </a:r>
            <a:r>
              <a:rPr lang="en-US" dirty="0"/>
              <a:t> Coverage Study.</a:t>
            </a:r>
          </a:p>
          <a:p>
            <a:r>
              <a:rPr lang="en-US" dirty="0"/>
              <a:t>Some of the strengths of this study the DAODAS prevention team consistently identified tobacco retailers, canvassed outlet address, and mapped out the most efficient routes.  It is worth noting that Coverage Study did have its limitations. </a:t>
            </a:r>
          </a:p>
          <a:p>
            <a:r>
              <a:rPr lang="en-US" dirty="0"/>
              <a:t>DAODAS’s prevention team’s methods of </a:t>
            </a:r>
            <a:r>
              <a:rPr lang="en-US" dirty="0" err="1"/>
              <a:t>Synar</a:t>
            </a:r>
            <a:r>
              <a:rPr lang="en-US" dirty="0"/>
              <a:t> Study list frame cleaning, </a:t>
            </a:r>
            <a:r>
              <a:rPr lang="en-US" dirty="0" err="1"/>
              <a:t>Synar</a:t>
            </a:r>
            <a:r>
              <a:rPr lang="en-US" dirty="0"/>
              <a:t> Tobacco Enforcement Partnerships (STEP) program, and local implementation of the annual </a:t>
            </a:r>
            <a:r>
              <a:rPr lang="en-US" dirty="0" err="1"/>
              <a:t>Synar</a:t>
            </a:r>
            <a:r>
              <a:rPr lang="en-US" dirty="0"/>
              <a:t> Study appear to adequately cover the list of tobacco retailers across SC.  While SC’s </a:t>
            </a:r>
            <a:r>
              <a:rPr lang="en-US" dirty="0" err="1"/>
              <a:t>Synar</a:t>
            </a:r>
            <a:r>
              <a:rPr lang="en-US" dirty="0"/>
              <a:t> List frame’s coverage has increased, more work needs to be done to identify outlets that have opened and closed. </a:t>
            </a:r>
          </a:p>
          <a:p>
            <a:endParaRPr lang="en-US" dirty="0"/>
          </a:p>
        </p:txBody>
      </p:sp>
      <p:sp>
        <p:nvSpPr>
          <p:cNvPr id="3" name="Date Placeholder 2">
            <a:extLst>
              <a:ext uri="{FF2B5EF4-FFF2-40B4-BE49-F238E27FC236}">
                <a16:creationId xmlns:a16="http://schemas.microsoft.com/office/drawing/2014/main" id="{947D2AF5-131B-4EBA-A6EE-8E0741ED8B86}"/>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C6FB8B9B-F84B-4FA1-9735-D9C336785740}"/>
              </a:ext>
            </a:extLst>
          </p:cNvPr>
          <p:cNvSpPr>
            <a:spLocks noGrp="1"/>
          </p:cNvSpPr>
          <p:nvPr>
            <p:ph type="sldNum" sz="quarter" idx="4"/>
          </p:nvPr>
        </p:nvSpPr>
        <p:spPr/>
        <p:txBody>
          <a:bodyPr/>
          <a:lstStyle/>
          <a:p>
            <a:fld id="{A339896C-E2EF-470F-BA91-85D676E592B3}" type="slidenum">
              <a:rPr lang="en-US" smtClean="0"/>
              <a:t>8</a:t>
            </a:fld>
            <a:endParaRPr lang="en-US" dirty="0"/>
          </a:p>
        </p:txBody>
      </p:sp>
    </p:spTree>
    <p:extLst>
      <p:ext uri="{BB962C8B-B14F-4D97-AF65-F5344CB8AC3E}">
        <p14:creationId xmlns:p14="http://schemas.microsoft.com/office/powerpoint/2010/main" val="189212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9F331-7B33-48F4-BF96-86DDFFE91AED}"/>
              </a:ext>
            </a:extLst>
          </p:cNvPr>
          <p:cNvSpPr>
            <a:spLocks noGrp="1"/>
          </p:cNvSpPr>
          <p:nvPr>
            <p:ph idx="1"/>
          </p:nvPr>
        </p:nvSpPr>
        <p:spPr>
          <a:xfrm>
            <a:off x="501445" y="1061884"/>
            <a:ext cx="7865315" cy="4807210"/>
          </a:xfrm>
        </p:spPr>
        <p:txBody>
          <a:bodyPr/>
          <a:lstStyle/>
          <a:p>
            <a:r>
              <a:rPr lang="en-US" b="1" dirty="0"/>
              <a:t>Upcoming Events:</a:t>
            </a:r>
          </a:p>
          <a:p>
            <a:r>
              <a:rPr lang="en-US" dirty="0"/>
              <a:t>Overdose Prevention Day- </a:t>
            </a:r>
            <a:r>
              <a:rPr lang="en-US" b="1" dirty="0"/>
              <a:t>August 31</a:t>
            </a:r>
            <a:r>
              <a:rPr lang="en-US" b="1" baseline="30000" dirty="0"/>
              <a:t>st</a:t>
            </a:r>
          </a:p>
          <a:p>
            <a:r>
              <a:rPr lang="en-US" sz="2800" i="1" baseline="30000" dirty="0"/>
              <a:t>* If you are planning a NARCAN/DETERRA Distribution event, please email us the dates/times/locations and social media links so we can promote all events occurring Statewide on or near this date</a:t>
            </a:r>
            <a:endParaRPr lang="en-US" sz="2800" i="1" dirty="0"/>
          </a:p>
          <a:p>
            <a:r>
              <a:rPr lang="en-US" dirty="0"/>
              <a:t>September- Recovery Month- Statewide event on </a:t>
            </a:r>
            <a:r>
              <a:rPr lang="en-US" b="1" dirty="0"/>
              <a:t>September 18</a:t>
            </a:r>
            <a:r>
              <a:rPr lang="en-US" b="1" baseline="30000" dirty="0"/>
              <a:t>th</a:t>
            </a:r>
            <a:endParaRPr lang="en-US" b="1" dirty="0"/>
          </a:p>
          <a:p>
            <a:r>
              <a:rPr lang="en-US" dirty="0"/>
              <a:t>SC State Fair- </a:t>
            </a:r>
            <a:r>
              <a:rPr lang="en-US" b="1" dirty="0"/>
              <a:t>October 13-24, 2021</a:t>
            </a:r>
          </a:p>
          <a:p>
            <a:r>
              <a:rPr lang="en-US" dirty="0"/>
              <a:t>*A memo will be forthcoming seeking volunteers to help staff the booth</a:t>
            </a:r>
          </a:p>
          <a:p>
            <a:r>
              <a:rPr lang="en-US" dirty="0"/>
              <a:t>DEA Take Back- </a:t>
            </a:r>
            <a:r>
              <a:rPr lang="en-US" b="1" dirty="0"/>
              <a:t>October 23, 2021 10 am- 2pm</a:t>
            </a:r>
            <a:endParaRPr lang="en-US" dirty="0"/>
          </a:p>
          <a:p>
            <a:endParaRPr lang="en-US" dirty="0"/>
          </a:p>
        </p:txBody>
      </p:sp>
      <p:sp>
        <p:nvSpPr>
          <p:cNvPr id="3" name="Date Placeholder 2">
            <a:extLst>
              <a:ext uri="{FF2B5EF4-FFF2-40B4-BE49-F238E27FC236}">
                <a16:creationId xmlns:a16="http://schemas.microsoft.com/office/drawing/2014/main" id="{1A074F39-7E31-46BA-8A80-35DFA98DCF7C}"/>
              </a:ext>
            </a:extLst>
          </p:cNvPr>
          <p:cNvSpPr>
            <a:spLocks noGrp="1"/>
          </p:cNvSpPr>
          <p:nvPr>
            <p:ph type="dt" sz="half" idx="2"/>
          </p:nvPr>
        </p:nvSpPr>
        <p:spPr/>
        <p:txBody>
          <a:bodyPr/>
          <a:lstStyle/>
          <a:p>
            <a:fld id="{DB44F992-2E8B-439E-9639-C49EC543EE28}" type="datetime1">
              <a:rPr lang="en-US" smtClean="0"/>
              <a:t>8/11/2021</a:t>
            </a:fld>
            <a:endParaRPr lang="en-US" dirty="0"/>
          </a:p>
        </p:txBody>
      </p:sp>
      <p:sp>
        <p:nvSpPr>
          <p:cNvPr id="4" name="Slide Number Placeholder 3">
            <a:extLst>
              <a:ext uri="{FF2B5EF4-FFF2-40B4-BE49-F238E27FC236}">
                <a16:creationId xmlns:a16="http://schemas.microsoft.com/office/drawing/2014/main" id="{473DB38A-F88D-4D3D-9BE8-64CB5A6F21FB}"/>
              </a:ext>
            </a:extLst>
          </p:cNvPr>
          <p:cNvSpPr>
            <a:spLocks noGrp="1"/>
          </p:cNvSpPr>
          <p:nvPr>
            <p:ph type="sldNum" sz="quarter" idx="4"/>
          </p:nvPr>
        </p:nvSpPr>
        <p:spPr/>
        <p:txBody>
          <a:bodyPr/>
          <a:lstStyle/>
          <a:p>
            <a:fld id="{A339896C-E2EF-470F-BA91-85D676E592B3}" type="slidenum">
              <a:rPr lang="en-US" smtClean="0"/>
              <a:t>9</a:t>
            </a:fld>
            <a:endParaRPr lang="en-US" dirty="0"/>
          </a:p>
        </p:txBody>
      </p:sp>
    </p:spTree>
    <p:extLst>
      <p:ext uri="{BB962C8B-B14F-4D97-AF65-F5344CB8AC3E}">
        <p14:creationId xmlns:p14="http://schemas.microsoft.com/office/powerpoint/2010/main" val="1640777774"/>
      </p:ext>
    </p:extLst>
  </p:cSld>
  <p:clrMapOvr>
    <a:masterClrMapping/>
  </p:clrMapOvr>
</p:sld>
</file>

<file path=ppt/theme/theme1.xml><?xml version="1.0" encoding="utf-8"?>
<a:theme xmlns:a="http://schemas.openxmlformats.org/drawingml/2006/main" name="DAODAS Master">
  <a:themeElements>
    <a:clrScheme name="Custom 2">
      <a:dk1>
        <a:srgbClr val="000000"/>
      </a:dk1>
      <a:lt1>
        <a:sysClr val="window" lastClr="FFFFFF"/>
      </a:lt1>
      <a:dk2>
        <a:srgbClr val="637052"/>
      </a:dk2>
      <a:lt2>
        <a:srgbClr val="CCDDEA"/>
      </a:lt2>
      <a:accent1>
        <a:srgbClr val="00838B"/>
      </a:accent1>
      <a:accent2>
        <a:srgbClr val="00838B"/>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potx" id="{0CE04AE8-3756-42D4-973A-52CE67F51425}" vid="{9592E3DF-3801-49AD-9A39-6E15CA6966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DAODAS Presentation Template</Template>
  <TotalTime>1113</TotalTime>
  <Words>5418</Words>
  <Application>Microsoft Office PowerPoint</Application>
  <PresentationFormat>On-screen Show (4:3)</PresentationFormat>
  <Paragraphs>430</Paragraphs>
  <Slides>67</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acumin-pro</vt:lpstr>
      <vt:lpstr>Arial</vt:lpstr>
      <vt:lpstr>avenir-lt-w01_35-light1475496</vt:lpstr>
      <vt:lpstr>Calibri</vt:lpstr>
      <vt:lpstr>Calibri Light</vt:lpstr>
      <vt:lpstr>Impact</vt:lpstr>
      <vt:lpstr>inherit</vt:lpstr>
      <vt:lpstr>Lato</vt:lpstr>
      <vt:lpstr>Open Sans</vt:lpstr>
      <vt:lpstr>Oswald</vt:lpstr>
      <vt:lpstr>proxima-n-w01-reg</vt:lpstr>
      <vt:lpstr>Tahoma</vt:lpstr>
      <vt:lpstr>DAODAS Master</vt:lpstr>
      <vt:lpstr>Prevention Updates August 2021 Quarterly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SCDAODAS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Education Program Review</dc:title>
  <dc:creator>Hartsell, Reston</dc:creator>
  <cp:lastModifiedBy>Nienhius, Michelle</cp:lastModifiedBy>
  <cp:revision>120</cp:revision>
  <cp:lastPrinted>2019-07-25T13:43:02Z</cp:lastPrinted>
  <dcterms:created xsi:type="dcterms:W3CDTF">2019-07-22T12:40:23Z</dcterms:created>
  <dcterms:modified xsi:type="dcterms:W3CDTF">2021-08-11T15:23:01Z</dcterms:modified>
</cp:coreProperties>
</file>